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6" r:id="rId18"/>
    <p:sldId id="272" r:id="rId19"/>
  </p:sldIdLst>
  <p:sldSz cx="9753600" cy="7315200"/>
  <p:notesSz cx="6858000" cy="9144000"/>
  <p:embeddedFontLst>
    <p:embeddedFont>
      <p:font typeface="Helvetica World" panose="020B0604020202020204" charset="-128"/>
      <p:regular r:id="rId20"/>
    </p:embeddedFont>
    <p:embeddedFont>
      <p:font typeface="Helvetica World Bold" panose="020B0604020202020204" charset="-128"/>
      <p:regular r:id="rId21"/>
    </p:embeddedFont>
    <p:embeddedFont>
      <p:font typeface="Canva Sans" panose="020B0604020202020204" charset="0"/>
      <p:regular r:id="rId22"/>
    </p:embeddedFont>
    <p:embeddedFont>
      <p:font typeface="Canva Sans Bold" panose="020B0604020202020204" charset="0"/>
      <p:regular r:id="rId23"/>
    </p:embeddedFont>
    <p:embeddedFont>
      <p:font typeface="Cubao Narrow" panose="020B0604020202020204" charset="0"/>
      <p:regular r:id="rId24"/>
    </p:embeddedFont>
    <p:embeddedFont>
      <p:font typeface="Open Sans Extra Bold" panose="020B0604020202020204" charset="0"/>
      <p:regular r:id="rId25"/>
    </p:embeddedFont>
    <p:embeddedFont>
      <p:font typeface="Ubuntu" panose="020B0504030602030204" pitchFamily="34" charset="0"/>
      <p:regular r:id="rId26"/>
      <p:bold r:id="rId27"/>
      <p:italic r:id="rId28"/>
      <p:boldItalic r:id="rId29"/>
    </p:embeddedFont>
    <p:embeddedFont>
      <p:font typeface="Ubuntu Bold" panose="020B0804030602030204" charset="0"/>
      <p:regular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80" d="100"/>
          <a:sy n="80" d="100"/>
        </p:scale>
        <p:origin x="155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3.jpe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24.jpe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25.jpe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5" Type="http://schemas.openxmlformats.org/officeDocument/2006/relationships/image" Target="../media/image26.jpe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4.xml"/><Relationship Id="rId5" Type="http://schemas.openxmlformats.org/officeDocument/2006/relationships/slide" Target="slide5.xml"/><Relationship Id="rId10" Type="http://schemas.openxmlformats.org/officeDocument/2006/relationships/image" Target="../media/image14.svg"/><Relationship Id="rId4" Type="http://schemas.openxmlformats.org/officeDocument/2006/relationships/image" Target="../media/image10.sv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svg"/><Relationship Id="rId7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562028" y="-941392"/>
            <a:ext cx="5575919" cy="6028021"/>
          </a:xfrm>
          <a:custGeom>
            <a:avLst/>
            <a:gdLst/>
            <a:ahLst/>
            <a:cxnLst/>
            <a:rect l="l" t="t" r="r" b="b"/>
            <a:pathLst>
              <a:path w="5575919" h="6028021">
                <a:moveTo>
                  <a:pt x="0" y="0"/>
                </a:moveTo>
                <a:lnTo>
                  <a:pt x="5575920" y="0"/>
                </a:lnTo>
                <a:lnTo>
                  <a:pt x="5575920" y="6028021"/>
                </a:lnTo>
                <a:lnTo>
                  <a:pt x="0" y="60280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/>
          <p:nvPr/>
        </p:nvGrpSpPr>
        <p:grpSpPr>
          <a:xfrm>
            <a:off x="548640" y="3273141"/>
            <a:ext cx="8656320" cy="3158174"/>
            <a:chOff x="0" y="0"/>
            <a:chExt cx="5490351" cy="200310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490351" cy="2003101"/>
            </a:xfrm>
            <a:custGeom>
              <a:avLst/>
              <a:gdLst/>
              <a:ahLst/>
              <a:cxnLst/>
              <a:rect l="l" t="t" r="r" b="b"/>
              <a:pathLst>
                <a:path w="5490351" h="2003101">
                  <a:moveTo>
                    <a:pt x="5365891" y="2003101"/>
                  </a:moveTo>
                  <a:lnTo>
                    <a:pt x="124460" y="2003101"/>
                  </a:lnTo>
                  <a:cubicBezTo>
                    <a:pt x="55880" y="2003101"/>
                    <a:pt x="0" y="1947221"/>
                    <a:pt x="0" y="1878641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65891" y="0"/>
                  </a:lnTo>
                  <a:cubicBezTo>
                    <a:pt x="5434471" y="0"/>
                    <a:pt x="5490351" y="55880"/>
                    <a:pt x="5490351" y="124460"/>
                  </a:cubicBezTo>
                  <a:lnTo>
                    <a:pt x="5490351" y="1878641"/>
                  </a:lnTo>
                  <a:cubicBezTo>
                    <a:pt x="5490351" y="1947221"/>
                    <a:pt x="5434471" y="2003101"/>
                    <a:pt x="5365891" y="2003101"/>
                  </a:cubicBez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548640" y="2072618"/>
            <a:ext cx="3574313" cy="989166"/>
            <a:chOff x="0" y="0"/>
            <a:chExt cx="8803101" cy="243619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803101" cy="2436197"/>
            </a:xfrm>
            <a:custGeom>
              <a:avLst/>
              <a:gdLst/>
              <a:ahLst/>
              <a:cxnLst/>
              <a:rect l="l" t="t" r="r" b="b"/>
              <a:pathLst>
                <a:path w="8803101" h="2436197">
                  <a:moveTo>
                    <a:pt x="8678641" y="2436197"/>
                  </a:moveTo>
                  <a:lnTo>
                    <a:pt x="124460" y="2436197"/>
                  </a:lnTo>
                  <a:cubicBezTo>
                    <a:pt x="55880" y="2436197"/>
                    <a:pt x="0" y="2380317"/>
                    <a:pt x="0" y="2311737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8678641" y="0"/>
                  </a:lnTo>
                  <a:cubicBezTo>
                    <a:pt x="8747220" y="0"/>
                    <a:pt x="8803101" y="55880"/>
                    <a:pt x="8803101" y="124460"/>
                  </a:cubicBezTo>
                  <a:lnTo>
                    <a:pt x="8803101" y="2311737"/>
                  </a:lnTo>
                  <a:cubicBezTo>
                    <a:pt x="8803101" y="2380317"/>
                    <a:pt x="8747220" y="2436197"/>
                    <a:pt x="8678641" y="2436197"/>
                  </a:cubicBezTo>
                  <a:close/>
                </a:path>
              </a:pathLst>
            </a:custGeom>
            <a:solidFill>
              <a:srgbClr val="8D2247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548640" y="2368558"/>
            <a:ext cx="3574313" cy="3401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02"/>
              </a:lnSpc>
              <a:spcBef>
                <a:spcPct val="0"/>
              </a:spcBef>
            </a:pPr>
            <a:r>
              <a:rPr lang="en-US" sz="1858">
                <a:solidFill>
                  <a:srgbClr val="FAF4B7"/>
                </a:solidFill>
                <a:latin typeface="Ubuntu"/>
              </a:rPr>
              <a:t>TECHNOLOGIE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66769" y="3209238"/>
            <a:ext cx="9694923" cy="15573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057"/>
              </a:lnSpc>
              <a:spcBef>
                <a:spcPct val="0"/>
              </a:spcBef>
            </a:pPr>
            <a:r>
              <a:rPr lang="en-US" sz="8612">
                <a:solidFill>
                  <a:srgbClr val="FFFBEB"/>
                </a:solidFill>
                <a:latin typeface="Cubao Narrow"/>
              </a:rPr>
              <a:t>Guide de réparation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66769" y="4194370"/>
            <a:ext cx="7763274" cy="13713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608"/>
              </a:lnSpc>
              <a:spcBef>
                <a:spcPct val="0"/>
              </a:spcBef>
            </a:pPr>
            <a:r>
              <a:rPr lang="en-US" sz="7577">
                <a:solidFill>
                  <a:srgbClr val="FFFBEB"/>
                </a:solidFill>
                <a:latin typeface="Cubao Narrow"/>
              </a:rPr>
              <a:t>du robot Mbot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5495016" y="4607215"/>
            <a:ext cx="3709944" cy="2492780"/>
            <a:chOff x="0" y="0"/>
            <a:chExt cx="4946592" cy="3323707"/>
          </a:xfrm>
        </p:grpSpPr>
        <p:pic>
          <p:nvPicPr>
            <p:cNvPr id="12" name="Picture 12"/>
            <p:cNvPicPr>
              <a:picLocks noChangeAspect="1"/>
            </p:cNvPicPr>
            <p:nvPr/>
          </p:nvPicPr>
          <p:blipFill>
            <a:blip r:embed="rId4"/>
            <a:srcRect l="3755" t="483" r="4028" b="6429"/>
            <a:stretch>
              <a:fillRect/>
            </a:stretch>
          </p:blipFill>
          <p:spPr>
            <a:xfrm>
              <a:off x="0" y="0"/>
              <a:ext cx="4946592" cy="332370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479513" y="-1124682"/>
            <a:ext cx="4148630" cy="4485005"/>
          </a:xfrm>
          <a:custGeom>
            <a:avLst/>
            <a:gdLst/>
            <a:ahLst/>
            <a:cxnLst/>
            <a:rect l="l" t="t" r="r" b="b"/>
            <a:pathLst>
              <a:path w="4148630" h="4485005">
                <a:moveTo>
                  <a:pt x="0" y="0"/>
                </a:moveTo>
                <a:lnTo>
                  <a:pt x="4148630" y="0"/>
                </a:lnTo>
                <a:lnTo>
                  <a:pt x="4148630" y="4485005"/>
                </a:lnTo>
                <a:lnTo>
                  <a:pt x="0" y="448500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/>
          <p:nvPr/>
        </p:nvGrpSpPr>
        <p:grpSpPr>
          <a:xfrm>
            <a:off x="548640" y="2094117"/>
            <a:ext cx="8656320" cy="3758043"/>
            <a:chOff x="0" y="0"/>
            <a:chExt cx="5490351" cy="238357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490351" cy="2383574"/>
            </a:xfrm>
            <a:custGeom>
              <a:avLst/>
              <a:gdLst/>
              <a:ahLst/>
              <a:cxnLst/>
              <a:rect l="l" t="t" r="r" b="b"/>
              <a:pathLst>
                <a:path w="5490351" h="2383574">
                  <a:moveTo>
                    <a:pt x="5365891" y="2383574"/>
                  </a:moveTo>
                  <a:lnTo>
                    <a:pt x="124460" y="2383574"/>
                  </a:lnTo>
                  <a:cubicBezTo>
                    <a:pt x="55880" y="2383574"/>
                    <a:pt x="0" y="2327694"/>
                    <a:pt x="0" y="225911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65891" y="0"/>
                  </a:lnTo>
                  <a:cubicBezTo>
                    <a:pt x="5434471" y="0"/>
                    <a:pt x="5490351" y="55880"/>
                    <a:pt x="5490351" y="124460"/>
                  </a:cubicBezTo>
                  <a:lnTo>
                    <a:pt x="5490351" y="2259114"/>
                  </a:lnTo>
                  <a:cubicBezTo>
                    <a:pt x="5490351" y="2327694"/>
                    <a:pt x="5434471" y="2383574"/>
                    <a:pt x="5365891" y="2383574"/>
                  </a:cubicBez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970139" y="2516067"/>
            <a:ext cx="8234821" cy="29617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72"/>
              </a:lnSpc>
            </a:pPr>
            <a:r>
              <a:rPr lang="en-US" sz="5972" dirty="0">
                <a:solidFill>
                  <a:srgbClr val="FFFBEB"/>
                </a:solidFill>
                <a:latin typeface="Cubao Narrow"/>
              </a:rPr>
              <a:t>Comment changer les roues </a:t>
            </a:r>
            <a:r>
              <a:rPr lang="en-US" sz="5972" dirty="0" err="1">
                <a:solidFill>
                  <a:srgbClr val="FFFBEB"/>
                </a:solidFill>
                <a:latin typeface="Cubao Narrow"/>
              </a:rPr>
              <a:t>motorisées</a:t>
            </a:r>
            <a:r>
              <a:rPr lang="en-US" sz="5972" dirty="0">
                <a:solidFill>
                  <a:srgbClr val="FFFBEB"/>
                </a:solidFill>
                <a:latin typeface="Cubao Narrow"/>
              </a:rPr>
              <a:t> du robot </a:t>
            </a:r>
            <a:r>
              <a:rPr lang="en-US" sz="5972" dirty="0" err="1">
                <a:solidFill>
                  <a:srgbClr val="FFFBEB"/>
                </a:solidFill>
                <a:latin typeface="Cubao Narrow"/>
              </a:rPr>
              <a:t>MBot</a:t>
            </a:r>
            <a:r>
              <a:rPr lang="en-US" sz="5972" dirty="0">
                <a:solidFill>
                  <a:srgbClr val="FFFBEB"/>
                </a:solidFill>
                <a:latin typeface="Cubao Narrow"/>
              </a:rPr>
              <a:t> ?</a:t>
            </a:r>
          </a:p>
          <a:p>
            <a:pPr>
              <a:lnSpc>
                <a:spcPts val="12057"/>
              </a:lnSpc>
              <a:spcBef>
                <a:spcPct val="0"/>
              </a:spcBef>
            </a:pPr>
            <a:endParaRPr lang="en-US" sz="5972" dirty="0">
              <a:solidFill>
                <a:srgbClr val="FFFBEB"/>
              </a:solidFill>
              <a:latin typeface="Cubao Narrow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5312511" y="4422577"/>
            <a:ext cx="3681699" cy="2438600"/>
            <a:chOff x="0" y="0"/>
            <a:chExt cx="4908932" cy="3251467"/>
          </a:xfrm>
        </p:grpSpPr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4"/>
            <a:srcRect l="3097" t="490" r="3370" b="6436"/>
            <a:stretch>
              <a:fillRect/>
            </a:stretch>
          </p:blipFill>
          <p:spPr>
            <a:xfrm>
              <a:off x="0" y="0"/>
              <a:ext cx="4908932" cy="325146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 rot="-5400000">
            <a:off x="-382721" y="531679"/>
            <a:ext cx="1450275" cy="1450275"/>
            <a:chOff x="0" y="0"/>
            <a:chExt cx="2787650" cy="278765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" name="Freeform 4"/>
          <p:cNvSpPr/>
          <p:nvPr/>
        </p:nvSpPr>
        <p:spPr>
          <a:xfrm flipH="1">
            <a:off x="-3026563" y="935477"/>
            <a:ext cx="7387206" cy="5855071"/>
          </a:xfrm>
          <a:custGeom>
            <a:avLst/>
            <a:gdLst/>
            <a:ahLst/>
            <a:cxnLst/>
            <a:rect l="l" t="t" r="r" b="b"/>
            <a:pathLst>
              <a:path w="7387206" h="5855071">
                <a:moveTo>
                  <a:pt x="7387205" y="0"/>
                </a:moveTo>
                <a:lnTo>
                  <a:pt x="0" y="0"/>
                </a:lnTo>
                <a:lnTo>
                  <a:pt x="0" y="5855070"/>
                </a:lnTo>
                <a:lnTo>
                  <a:pt x="7387205" y="5855070"/>
                </a:lnTo>
                <a:lnTo>
                  <a:pt x="7387205" y="0"/>
                </a:lnTo>
                <a:close/>
              </a:path>
            </a:pathLst>
          </a:custGeom>
          <a:blipFill>
            <a:blip r:embed="rId4"/>
            <a:stretch>
              <a:fillRect t="-4088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TextBox 5"/>
          <p:cNvSpPr txBox="1"/>
          <p:nvPr/>
        </p:nvSpPr>
        <p:spPr>
          <a:xfrm>
            <a:off x="241236" y="99306"/>
            <a:ext cx="9512364" cy="8361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61"/>
              </a:lnSpc>
            </a:pPr>
            <a:r>
              <a:rPr lang="en-US" sz="5317">
                <a:solidFill>
                  <a:srgbClr val="F5AA1B"/>
                </a:solidFill>
                <a:latin typeface="Cubao Narrow"/>
              </a:rPr>
              <a:t>1 - Démonter les roues défectueuses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187867" y="1558076"/>
            <a:ext cx="5297984" cy="48218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359"/>
              </a:lnSpc>
            </a:pPr>
            <a:r>
              <a:rPr lang="en-US" sz="2399" dirty="0">
                <a:solidFill>
                  <a:srgbClr val="263356"/>
                </a:solidFill>
                <a:latin typeface="Ubuntu"/>
              </a:rPr>
              <a:t>Placer </a:t>
            </a:r>
            <a:r>
              <a:rPr lang="en-US" sz="2399" dirty="0" err="1">
                <a:solidFill>
                  <a:srgbClr val="263356"/>
                </a:solidFill>
                <a:latin typeface="Ubuntu"/>
              </a:rPr>
              <a:t>l’interrupteur</a:t>
            </a:r>
            <a:r>
              <a:rPr lang="en-US" sz="2399" dirty="0">
                <a:solidFill>
                  <a:srgbClr val="263356"/>
                </a:solidFill>
                <a:latin typeface="Ubuntu"/>
              </a:rPr>
              <a:t> du robot sur la position OFF</a:t>
            </a:r>
          </a:p>
          <a:p>
            <a:pPr algn="just">
              <a:lnSpc>
                <a:spcPts val="3359"/>
              </a:lnSpc>
            </a:pPr>
            <a:r>
              <a:rPr lang="en-US" sz="2399" dirty="0" err="1">
                <a:solidFill>
                  <a:srgbClr val="263356"/>
                </a:solidFill>
                <a:latin typeface="Ubuntu"/>
              </a:rPr>
              <a:t>Dévisser</a:t>
            </a:r>
            <a:r>
              <a:rPr lang="en-US" sz="2399" dirty="0">
                <a:solidFill>
                  <a:srgbClr val="263356"/>
                </a:solidFill>
                <a:latin typeface="Ubuntu"/>
              </a:rPr>
              <a:t> la vis au </a:t>
            </a:r>
            <a:r>
              <a:rPr lang="en-US" sz="2399" dirty="0" err="1">
                <a:solidFill>
                  <a:srgbClr val="263356"/>
                </a:solidFill>
                <a:latin typeface="Ubuntu"/>
              </a:rPr>
              <a:t>centre</a:t>
            </a:r>
            <a:r>
              <a:rPr lang="en-US" sz="2399" dirty="0">
                <a:solidFill>
                  <a:srgbClr val="263356"/>
                </a:solidFill>
                <a:latin typeface="Ubuntu"/>
              </a:rPr>
              <a:t> de la roue </a:t>
            </a:r>
          </a:p>
          <a:p>
            <a:pPr algn="just">
              <a:lnSpc>
                <a:spcPts val="3359"/>
              </a:lnSpc>
            </a:pPr>
            <a:r>
              <a:rPr lang="en-US" sz="2399" dirty="0" err="1">
                <a:solidFill>
                  <a:srgbClr val="263356"/>
                </a:solidFill>
                <a:latin typeface="Ubuntu"/>
              </a:rPr>
              <a:t>Retirer</a:t>
            </a:r>
            <a:r>
              <a:rPr lang="en-US" sz="2399" dirty="0">
                <a:solidFill>
                  <a:srgbClr val="263356"/>
                </a:solidFill>
                <a:latin typeface="Ubuntu"/>
              </a:rPr>
              <a:t> la roue de son axe</a:t>
            </a:r>
          </a:p>
          <a:p>
            <a:pPr algn="just">
              <a:lnSpc>
                <a:spcPts val="3359"/>
              </a:lnSpc>
            </a:pPr>
            <a:endParaRPr lang="en-US" sz="2399" dirty="0">
              <a:solidFill>
                <a:srgbClr val="263356"/>
              </a:solidFill>
              <a:latin typeface="Ubuntu"/>
            </a:endParaRPr>
          </a:p>
          <a:p>
            <a:pPr>
              <a:lnSpc>
                <a:spcPts val="3359"/>
              </a:lnSpc>
            </a:pPr>
            <a:r>
              <a:rPr lang="en-US" sz="2399" dirty="0">
                <a:solidFill>
                  <a:srgbClr val="263356"/>
                </a:solidFill>
                <a:latin typeface="Ubuntu"/>
              </a:rPr>
              <a:t>Demander au </a:t>
            </a:r>
            <a:r>
              <a:rPr lang="en-US" sz="2399" dirty="0" err="1">
                <a:solidFill>
                  <a:srgbClr val="263356"/>
                </a:solidFill>
                <a:latin typeface="Ubuntu"/>
              </a:rPr>
              <a:t>professeur</a:t>
            </a:r>
            <a:r>
              <a:rPr lang="en-US" sz="2399" dirty="0">
                <a:solidFill>
                  <a:srgbClr val="263356"/>
                </a:solidFill>
                <a:latin typeface="Ubuntu"/>
              </a:rPr>
              <a:t> </a:t>
            </a:r>
            <a:r>
              <a:rPr lang="en-US" sz="2399" dirty="0" err="1">
                <a:solidFill>
                  <a:srgbClr val="263356"/>
                </a:solidFill>
                <a:latin typeface="Ubuntu"/>
              </a:rPr>
              <a:t>une</a:t>
            </a:r>
            <a:r>
              <a:rPr lang="en-US" sz="2399" dirty="0">
                <a:solidFill>
                  <a:srgbClr val="263356"/>
                </a:solidFill>
                <a:latin typeface="Ubuntu"/>
              </a:rPr>
              <a:t> roue </a:t>
            </a:r>
            <a:r>
              <a:rPr lang="en-US" sz="2399" dirty="0" err="1">
                <a:solidFill>
                  <a:srgbClr val="263356"/>
                </a:solidFill>
                <a:latin typeface="Ubuntu"/>
              </a:rPr>
              <a:t>ayant</a:t>
            </a:r>
            <a:r>
              <a:rPr lang="en-US" sz="2399" dirty="0">
                <a:solidFill>
                  <a:srgbClr val="263356"/>
                </a:solidFill>
                <a:latin typeface="Ubuntu"/>
              </a:rPr>
              <a:t> les </a:t>
            </a:r>
            <a:r>
              <a:rPr lang="en-US" sz="2399" dirty="0" err="1">
                <a:solidFill>
                  <a:srgbClr val="263356"/>
                </a:solidFill>
                <a:latin typeface="Ubuntu"/>
              </a:rPr>
              <a:t>mêmes</a:t>
            </a:r>
            <a:r>
              <a:rPr lang="en-US" sz="2399" dirty="0">
                <a:solidFill>
                  <a:srgbClr val="263356"/>
                </a:solidFill>
                <a:latin typeface="Ubuntu"/>
              </a:rPr>
              <a:t> </a:t>
            </a:r>
            <a:r>
              <a:rPr lang="en-US" sz="2399" dirty="0" err="1">
                <a:solidFill>
                  <a:srgbClr val="263356"/>
                </a:solidFill>
                <a:latin typeface="Ubuntu"/>
              </a:rPr>
              <a:t>caractéristiques</a:t>
            </a:r>
            <a:r>
              <a:rPr lang="en-US" sz="2399" dirty="0">
                <a:solidFill>
                  <a:srgbClr val="263356"/>
                </a:solidFill>
                <a:latin typeface="Ubuntu"/>
              </a:rPr>
              <a:t> que l’ancienne</a:t>
            </a:r>
          </a:p>
          <a:p>
            <a:pPr algn="just">
              <a:lnSpc>
                <a:spcPts val="2799"/>
              </a:lnSpc>
            </a:pPr>
            <a:endParaRPr lang="en-US" sz="2399" dirty="0">
              <a:solidFill>
                <a:srgbClr val="263356"/>
              </a:solidFill>
              <a:latin typeface="Ubuntu Bold"/>
            </a:endParaRPr>
          </a:p>
          <a:p>
            <a:pPr algn="just">
              <a:lnSpc>
                <a:spcPts val="2799"/>
              </a:lnSpc>
            </a:pPr>
            <a:endParaRPr lang="en-US" sz="2399" dirty="0">
              <a:solidFill>
                <a:srgbClr val="263356"/>
              </a:solidFill>
              <a:latin typeface="Ubuntu"/>
            </a:endParaRPr>
          </a:p>
          <a:p>
            <a:pPr algn="just">
              <a:lnSpc>
                <a:spcPts val="2725"/>
              </a:lnSpc>
              <a:spcBef>
                <a:spcPct val="0"/>
              </a:spcBef>
            </a:pPr>
            <a:endParaRPr lang="en-US" sz="2399" dirty="0">
              <a:solidFill>
                <a:srgbClr val="263356"/>
              </a:solidFill>
              <a:latin typeface="Ubuntu"/>
            </a:endParaRPr>
          </a:p>
          <a:p>
            <a:pPr algn="just">
              <a:lnSpc>
                <a:spcPts val="2053"/>
              </a:lnSpc>
              <a:spcBef>
                <a:spcPct val="0"/>
              </a:spcBef>
            </a:pPr>
            <a:endParaRPr lang="en-US" sz="2399" dirty="0">
              <a:solidFill>
                <a:srgbClr val="263356"/>
              </a:solidFill>
              <a:latin typeface="Ubuntu"/>
            </a:endParaRP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731520" y="2647470"/>
            <a:ext cx="430339" cy="430339"/>
            <a:chOff x="0" y="0"/>
            <a:chExt cx="2787650" cy="278765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8D2247"/>
            </a:solidFill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4360642" y="1463040"/>
            <a:ext cx="306073" cy="306073"/>
            <a:chOff x="0" y="0"/>
            <a:chExt cx="2787650" cy="278765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378757" y="3743325"/>
            <a:ext cx="3471373" cy="2335458"/>
            <a:chOff x="0" y="0"/>
            <a:chExt cx="4628497" cy="3113944"/>
          </a:xfrm>
        </p:grpSpPr>
        <p:pic>
          <p:nvPicPr>
            <p:cNvPr id="12" name="Picture 12">
              <a:hlinkClick r:id="" action="ppaction://media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5"/>
            <a:srcRect l="8130" r="8130"/>
            <a:stretch>
              <a:fillRect/>
            </a:stretch>
          </p:blipFill>
          <p:spPr>
            <a:xfrm>
              <a:off x="0" y="0"/>
              <a:ext cx="4628497" cy="311394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 rot="-5400000">
            <a:off x="-382721" y="531679"/>
            <a:ext cx="1450275" cy="1450275"/>
            <a:chOff x="0" y="0"/>
            <a:chExt cx="2787650" cy="278765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" name="Freeform 4"/>
          <p:cNvSpPr/>
          <p:nvPr/>
        </p:nvSpPr>
        <p:spPr>
          <a:xfrm flipH="1">
            <a:off x="-3026563" y="1256816"/>
            <a:ext cx="7387206" cy="5533731"/>
          </a:xfrm>
          <a:custGeom>
            <a:avLst/>
            <a:gdLst/>
            <a:ahLst/>
            <a:cxnLst/>
            <a:rect l="l" t="t" r="r" b="b"/>
            <a:pathLst>
              <a:path w="7387206" h="5533731">
                <a:moveTo>
                  <a:pt x="7387205" y="0"/>
                </a:moveTo>
                <a:lnTo>
                  <a:pt x="0" y="0"/>
                </a:lnTo>
                <a:lnTo>
                  <a:pt x="0" y="5533731"/>
                </a:lnTo>
                <a:lnTo>
                  <a:pt x="7387205" y="5533731"/>
                </a:lnTo>
                <a:lnTo>
                  <a:pt x="7387205" y="0"/>
                </a:lnTo>
                <a:close/>
              </a:path>
            </a:pathLst>
          </a:custGeom>
          <a:blipFill>
            <a:blip r:embed="rId4"/>
            <a:stretch>
              <a:fillRect t="-1013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TextBox 5"/>
          <p:cNvSpPr txBox="1"/>
          <p:nvPr/>
        </p:nvSpPr>
        <p:spPr>
          <a:xfrm>
            <a:off x="241236" y="301687"/>
            <a:ext cx="9512364" cy="8310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61"/>
              </a:lnSpc>
            </a:pPr>
            <a:r>
              <a:rPr lang="en-US" sz="5317">
                <a:solidFill>
                  <a:srgbClr val="F5AA1B"/>
                </a:solidFill>
                <a:latin typeface="Cubao Narrow"/>
              </a:rPr>
              <a:t>2 - Rémonter la nouvelle roue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187867" y="1558076"/>
            <a:ext cx="5297984" cy="44627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359"/>
              </a:lnSpc>
            </a:pPr>
            <a:r>
              <a:rPr lang="en-US" sz="2399" dirty="0">
                <a:solidFill>
                  <a:srgbClr val="263356"/>
                </a:solidFill>
                <a:latin typeface="Ubuntu"/>
              </a:rPr>
              <a:t>-Se procurer </a:t>
            </a:r>
            <a:r>
              <a:rPr lang="en-US" sz="2399" dirty="0" err="1">
                <a:solidFill>
                  <a:srgbClr val="263356"/>
                </a:solidFill>
                <a:latin typeface="Ubuntu"/>
              </a:rPr>
              <a:t>une</a:t>
            </a:r>
            <a:r>
              <a:rPr lang="en-US" sz="2399" dirty="0">
                <a:solidFill>
                  <a:srgbClr val="263356"/>
                </a:solidFill>
                <a:latin typeface="Ubuntu"/>
              </a:rPr>
              <a:t> roue </a:t>
            </a:r>
            <a:r>
              <a:rPr lang="en-US" sz="2399" dirty="0" err="1">
                <a:solidFill>
                  <a:srgbClr val="263356"/>
                </a:solidFill>
                <a:latin typeface="Ubuntu"/>
              </a:rPr>
              <a:t>ayant</a:t>
            </a:r>
            <a:r>
              <a:rPr lang="en-US" sz="2399" dirty="0">
                <a:solidFill>
                  <a:srgbClr val="263356"/>
                </a:solidFill>
                <a:latin typeface="Ubuntu"/>
              </a:rPr>
              <a:t> les </a:t>
            </a:r>
            <a:r>
              <a:rPr lang="en-US" sz="2399" dirty="0" err="1">
                <a:solidFill>
                  <a:srgbClr val="263356"/>
                </a:solidFill>
                <a:latin typeface="Ubuntu"/>
              </a:rPr>
              <a:t>mêmes</a:t>
            </a:r>
            <a:r>
              <a:rPr lang="en-US" sz="2399" dirty="0">
                <a:solidFill>
                  <a:srgbClr val="263356"/>
                </a:solidFill>
                <a:latin typeface="Ubuntu"/>
              </a:rPr>
              <a:t> </a:t>
            </a:r>
            <a:r>
              <a:rPr lang="en-US" sz="2399" dirty="0" err="1">
                <a:solidFill>
                  <a:srgbClr val="263356"/>
                </a:solidFill>
                <a:latin typeface="Ubuntu"/>
              </a:rPr>
              <a:t>caractéristiques</a:t>
            </a:r>
            <a:r>
              <a:rPr lang="en-US" sz="2399" dirty="0">
                <a:solidFill>
                  <a:srgbClr val="263356"/>
                </a:solidFill>
                <a:latin typeface="Ubuntu"/>
              </a:rPr>
              <a:t> que l’ancienne</a:t>
            </a:r>
          </a:p>
          <a:p>
            <a:pPr algn="just">
              <a:lnSpc>
                <a:spcPts val="3359"/>
              </a:lnSpc>
            </a:pPr>
            <a:endParaRPr lang="en-US" sz="2399" dirty="0">
              <a:solidFill>
                <a:srgbClr val="263356"/>
              </a:solidFill>
              <a:latin typeface="Ubuntu"/>
            </a:endParaRPr>
          </a:p>
          <a:p>
            <a:pPr algn="just">
              <a:lnSpc>
                <a:spcPts val="3359"/>
              </a:lnSpc>
            </a:pPr>
            <a:r>
              <a:rPr lang="en-US" sz="2399" dirty="0">
                <a:solidFill>
                  <a:srgbClr val="263356"/>
                </a:solidFill>
                <a:latin typeface="Ubuntu"/>
              </a:rPr>
              <a:t>-</a:t>
            </a:r>
            <a:r>
              <a:rPr lang="en-US" sz="2399" dirty="0" err="1">
                <a:solidFill>
                  <a:srgbClr val="263356"/>
                </a:solidFill>
                <a:latin typeface="Ubuntu"/>
              </a:rPr>
              <a:t>Insérer</a:t>
            </a:r>
            <a:r>
              <a:rPr lang="en-US" sz="2399" dirty="0">
                <a:solidFill>
                  <a:srgbClr val="263356"/>
                </a:solidFill>
                <a:latin typeface="Ubuntu"/>
              </a:rPr>
              <a:t> la nouvelle roue sur son axe</a:t>
            </a:r>
          </a:p>
          <a:p>
            <a:pPr algn="just">
              <a:lnSpc>
                <a:spcPts val="3359"/>
              </a:lnSpc>
            </a:pPr>
            <a:r>
              <a:rPr lang="en-US" sz="2399" dirty="0">
                <a:solidFill>
                  <a:srgbClr val="263356"/>
                </a:solidFill>
                <a:latin typeface="Ubuntu"/>
              </a:rPr>
              <a:t>attention à ne pas forcer</a:t>
            </a:r>
          </a:p>
          <a:p>
            <a:pPr algn="just">
              <a:lnSpc>
                <a:spcPts val="3359"/>
              </a:lnSpc>
            </a:pPr>
            <a:endParaRPr lang="en-US" sz="2399" dirty="0">
              <a:solidFill>
                <a:srgbClr val="263356"/>
              </a:solidFill>
              <a:latin typeface="Ubuntu"/>
            </a:endParaRPr>
          </a:p>
          <a:p>
            <a:pPr algn="just">
              <a:lnSpc>
                <a:spcPts val="3359"/>
              </a:lnSpc>
            </a:pPr>
            <a:r>
              <a:rPr lang="en-US" sz="2399" dirty="0">
                <a:solidFill>
                  <a:srgbClr val="263356"/>
                </a:solidFill>
                <a:latin typeface="Ubuntu"/>
              </a:rPr>
              <a:t>-Visser la vis du </a:t>
            </a:r>
            <a:r>
              <a:rPr lang="en-US" sz="2399" dirty="0" err="1">
                <a:solidFill>
                  <a:srgbClr val="263356"/>
                </a:solidFill>
                <a:latin typeface="Ubuntu"/>
              </a:rPr>
              <a:t>centre</a:t>
            </a:r>
            <a:r>
              <a:rPr lang="en-US" sz="2399" dirty="0">
                <a:solidFill>
                  <a:srgbClr val="263356"/>
                </a:solidFill>
                <a:latin typeface="Ubuntu"/>
              </a:rPr>
              <a:t> de la roue </a:t>
            </a:r>
          </a:p>
          <a:p>
            <a:pPr algn="just">
              <a:lnSpc>
                <a:spcPts val="2799"/>
              </a:lnSpc>
            </a:pPr>
            <a:endParaRPr lang="en-US" sz="2399" dirty="0">
              <a:solidFill>
                <a:srgbClr val="263356"/>
              </a:solidFill>
              <a:latin typeface="Ubuntu"/>
            </a:endParaRPr>
          </a:p>
          <a:p>
            <a:pPr algn="just">
              <a:lnSpc>
                <a:spcPts val="2725"/>
              </a:lnSpc>
              <a:spcBef>
                <a:spcPct val="0"/>
              </a:spcBef>
            </a:pPr>
            <a:endParaRPr lang="en-US" sz="2399" dirty="0">
              <a:solidFill>
                <a:srgbClr val="263356"/>
              </a:solidFill>
              <a:latin typeface="Ubuntu"/>
            </a:endParaRPr>
          </a:p>
          <a:p>
            <a:pPr algn="just">
              <a:lnSpc>
                <a:spcPts val="2053"/>
              </a:lnSpc>
              <a:spcBef>
                <a:spcPct val="0"/>
              </a:spcBef>
            </a:pPr>
            <a:endParaRPr lang="en-US" sz="2399" dirty="0">
              <a:solidFill>
                <a:srgbClr val="263356"/>
              </a:solidFill>
              <a:latin typeface="Ubuntu"/>
            </a:endParaRP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731520" y="2647470"/>
            <a:ext cx="430339" cy="430339"/>
            <a:chOff x="0" y="0"/>
            <a:chExt cx="2787650" cy="278765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8D2247"/>
            </a:solidFill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4360642" y="1463040"/>
            <a:ext cx="306073" cy="306073"/>
            <a:chOff x="0" y="0"/>
            <a:chExt cx="2787650" cy="278765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378757" y="3743325"/>
            <a:ext cx="3471373" cy="2335458"/>
            <a:chOff x="0" y="0"/>
            <a:chExt cx="4628497" cy="3113944"/>
          </a:xfrm>
        </p:grpSpPr>
        <p:pic>
          <p:nvPicPr>
            <p:cNvPr id="12" name="Picture 12">
              <a:hlinkClick r:id="" action="ppaction://media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5"/>
            <a:srcRect l="8130" r="8130"/>
            <a:stretch>
              <a:fillRect/>
            </a:stretch>
          </p:blipFill>
          <p:spPr>
            <a:xfrm>
              <a:off x="0" y="0"/>
              <a:ext cx="4628497" cy="311394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373926" y="363869"/>
            <a:ext cx="3005748" cy="3163945"/>
          </a:xfrm>
          <a:custGeom>
            <a:avLst/>
            <a:gdLst/>
            <a:ahLst/>
            <a:cxnLst/>
            <a:rect l="l" t="t" r="r" b="b"/>
            <a:pathLst>
              <a:path w="3005748" h="3163945">
                <a:moveTo>
                  <a:pt x="0" y="0"/>
                </a:moveTo>
                <a:lnTo>
                  <a:pt x="3005748" y="0"/>
                </a:lnTo>
                <a:lnTo>
                  <a:pt x="3005748" y="3163945"/>
                </a:lnTo>
                <a:lnTo>
                  <a:pt x="0" y="316394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TextBox 3"/>
          <p:cNvSpPr txBox="1"/>
          <p:nvPr/>
        </p:nvSpPr>
        <p:spPr>
          <a:xfrm>
            <a:off x="457200" y="3705225"/>
            <a:ext cx="8991600" cy="23615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973"/>
              </a:lnSpc>
            </a:pPr>
            <a:r>
              <a:rPr lang="en-US" sz="5973" dirty="0">
                <a:solidFill>
                  <a:srgbClr val="F5AA1B"/>
                </a:solidFill>
                <a:latin typeface="Cubao Narrow"/>
              </a:rPr>
              <a:t>Bravo  !</a:t>
            </a:r>
          </a:p>
          <a:p>
            <a:pPr algn="ctr">
              <a:lnSpc>
                <a:spcPts val="5973"/>
              </a:lnSpc>
            </a:pPr>
            <a:r>
              <a:rPr lang="en-US" sz="5973" dirty="0" err="1">
                <a:solidFill>
                  <a:srgbClr val="F5AA1B"/>
                </a:solidFill>
                <a:latin typeface="Cubao Narrow"/>
              </a:rPr>
              <a:t>vous</a:t>
            </a:r>
            <a:r>
              <a:rPr lang="en-US" sz="5973" dirty="0">
                <a:solidFill>
                  <a:srgbClr val="F5AA1B"/>
                </a:solidFill>
                <a:latin typeface="Cubao Narrow"/>
              </a:rPr>
              <a:t> </a:t>
            </a:r>
            <a:r>
              <a:rPr lang="en-US" sz="5973" dirty="0" err="1">
                <a:solidFill>
                  <a:srgbClr val="F5AA1B"/>
                </a:solidFill>
                <a:latin typeface="Cubao Narrow"/>
              </a:rPr>
              <a:t>avez</a:t>
            </a:r>
            <a:r>
              <a:rPr lang="en-US" sz="5973" dirty="0">
                <a:solidFill>
                  <a:srgbClr val="F5AA1B"/>
                </a:solidFill>
                <a:latin typeface="Cubao Narrow"/>
              </a:rPr>
              <a:t>  </a:t>
            </a:r>
            <a:r>
              <a:rPr lang="en-US" sz="5973" dirty="0" err="1">
                <a:solidFill>
                  <a:srgbClr val="F5AA1B"/>
                </a:solidFill>
                <a:latin typeface="Cubao Narrow"/>
              </a:rPr>
              <a:t>réparé</a:t>
            </a:r>
            <a:endParaRPr lang="en-US" sz="5973" dirty="0">
              <a:solidFill>
                <a:srgbClr val="F5AA1B"/>
              </a:solidFill>
              <a:latin typeface="Cubao Narrow"/>
            </a:endParaRPr>
          </a:p>
          <a:p>
            <a:pPr algn="ctr">
              <a:lnSpc>
                <a:spcPts val="5973"/>
              </a:lnSpc>
              <a:spcBef>
                <a:spcPct val="0"/>
              </a:spcBef>
            </a:pPr>
            <a:r>
              <a:rPr lang="en-US" sz="5973" dirty="0">
                <a:solidFill>
                  <a:srgbClr val="F5AA1B"/>
                </a:solidFill>
                <a:latin typeface="Cubao Narrow"/>
              </a:rPr>
              <a:t> la roue  du robot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776438" y="6247715"/>
            <a:ext cx="6616700" cy="2622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73"/>
              </a:lnSpc>
              <a:spcBef>
                <a:spcPct val="0"/>
              </a:spcBef>
            </a:pPr>
            <a:r>
              <a:rPr lang="en-US" sz="2073">
                <a:solidFill>
                  <a:srgbClr val="000000"/>
                </a:solidFill>
                <a:latin typeface="Canva Sans"/>
              </a:rPr>
              <a:t> Appuyer sur la touche ESC pour sortir du document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848930" y="-1268943"/>
            <a:ext cx="5954779" cy="6437598"/>
          </a:xfrm>
          <a:custGeom>
            <a:avLst/>
            <a:gdLst/>
            <a:ahLst/>
            <a:cxnLst/>
            <a:rect l="l" t="t" r="r" b="b"/>
            <a:pathLst>
              <a:path w="5954779" h="6437598">
                <a:moveTo>
                  <a:pt x="0" y="0"/>
                </a:moveTo>
                <a:lnTo>
                  <a:pt x="5954779" y="0"/>
                </a:lnTo>
                <a:lnTo>
                  <a:pt x="5954779" y="6437599"/>
                </a:lnTo>
                <a:lnTo>
                  <a:pt x="0" y="64375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/>
          <p:nvPr/>
        </p:nvGrpSpPr>
        <p:grpSpPr>
          <a:xfrm>
            <a:off x="381802" y="914400"/>
            <a:ext cx="8656320" cy="3758043"/>
            <a:chOff x="0" y="0"/>
            <a:chExt cx="5490351" cy="238357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490351" cy="2383574"/>
            </a:xfrm>
            <a:custGeom>
              <a:avLst/>
              <a:gdLst/>
              <a:ahLst/>
              <a:cxnLst/>
              <a:rect l="l" t="t" r="r" b="b"/>
              <a:pathLst>
                <a:path w="5490351" h="2383574">
                  <a:moveTo>
                    <a:pt x="5365891" y="2383574"/>
                  </a:moveTo>
                  <a:lnTo>
                    <a:pt x="124460" y="2383574"/>
                  </a:lnTo>
                  <a:cubicBezTo>
                    <a:pt x="55880" y="2383574"/>
                    <a:pt x="0" y="2327694"/>
                    <a:pt x="0" y="225911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65891" y="0"/>
                  </a:lnTo>
                  <a:cubicBezTo>
                    <a:pt x="5434471" y="0"/>
                    <a:pt x="5490351" y="55880"/>
                    <a:pt x="5490351" y="124460"/>
                  </a:cubicBezTo>
                  <a:lnTo>
                    <a:pt x="5490351" y="2259114"/>
                  </a:lnTo>
                  <a:cubicBezTo>
                    <a:pt x="5490351" y="2327694"/>
                    <a:pt x="5434471" y="2383574"/>
                    <a:pt x="5365891" y="2383574"/>
                  </a:cubicBez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566152" y="1091015"/>
            <a:ext cx="8234821" cy="3581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72"/>
              </a:lnSpc>
            </a:pPr>
            <a:r>
              <a:rPr lang="en-US" sz="5972" dirty="0">
                <a:solidFill>
                  <a:srgbClr val="FFFBEB"/>
                </a:solidFill>
                <a:latin typeface="Cubao Narrow"/>
              </a:rPr>
              <a:t>Comment tester, changer et </a:t>
            </a:r>
            <a:r>
              <a:rPr lang="en-US" sz="5972" dirty="0" err="1">
                <a:solidFill>
                  <a:srgbClr val="FFFBEB"/>
                </a:solidFill>
                <a:latin typeface="Cubao Narrow"/>
              </a:rPr>
              <a:t>rebrancher</a:t>
            </a:r>
            <a:r>
              <a:rPr lang="en-US" sz="5972" dirty="0">
                <a:solidFill>
                  <a:srgbClr val="FFFBEB"/>
                </a:solidFill>
                <a:latin typeface="Cubao Narrow"/>
              </a:rPr>
              <a:t> un </a:t>
            </a:r>
            <a:r>
              <a:rPr lang="en-US" sz="5972" dirty="0" err="1">
                <a:solidFill>
                  <a:srgbClr val="FFFBEB"/>
                </a:solidFill>
                <a:latin typeface="Cubao Narrow"/>
              </a:rPr>
              <a:t>moteur</a:t>
            </a:r>
            <a:r>
              <a:rPr lang="en-US" sz="5972" dirty="0">
                <a:solidFill>
                  <a:srgbClr val="FFFBEB"/>
                </a:solidFill>
                <a:latin typeface="Cubao Narrow"/>
              </a:rPr>
              <a:t> du robot </a:t>
            </a:r>
            <a:r>
              <a:rPr lang="en-US" sz="5972" dirty="0" err="1">
                <a:solidFill>
                  <a:srgbClr val="FFFBEB"/>
                </a:solidFill>
                <a:latin typeface="Cubao Narrow"/>
              </a:rPr>
              <a:t>MBot</a:t>
            </a:r>
            <a:r>
              <a:rPr lang="en-US" sz="5972" dirty="0">
                <a:solidFill>
                  <a:srgbClr val="FFFBEB"/>
                </a:solidFill>
                <a:latin typeface="Cubao Narrow"/>
              </a:rPr>
              <a:t> ?</a:t>
            </a:r>
          </a:p>
          <a:p>
            <a:pPr>
              <a:lnSpc>
                <a:spcPts val="12057"/>
              </a:lnSpc>
              <a:spcBef>
                <a:spcPct val="0"/>
              </a:spcBef>
            </a:pPr>
            <a:endParaRPr lang="en-US" sz="5972" dirty="0">
              <a:solidFill>
                <a:srgbClr val="FFFBEB"/>
              </a:solidFill>
              <a:latin typeface="Cubao Narrow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4719817" y="3200400"/>
            <a:ext cx="3952042" cy="2440487"/>
            <a:chOff x="0" y="0"/>
            <a:chExt cx="5269389" cy="3253982"/>
          </a:xfrm>
        </p:grpSpPr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4"/>
            <a:srcRect l="199" t="951" r="471" b="6897"/>
            <a:stretch>
              <a:fillRect/>
            </a:stretch>
          </p:blipFill>
          <p:spPr>
            <a:xfrm>
              <a:off x="0" y="0"/>
              <a:ext cx="5269389" cy="325398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 rot="-5400000">
            <a:off x="-382721" y="531679"/>
            <a:ext cx="1450275" cy="1450275"/>
            <a:chOff x="0" y="0"/>
            <a:chExt cx="2787650" cy="278765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" name="Freeform 4"/>
          <p:cNvSpPr/>
          <p:nvPr/>
        </p:nvSpPr>
        <p:spPr>
          <a:xfrm flipH="1">
            <a:off x="-3863046" y="1059242"/>
            <a:ext cx="9349445" cy="5788372"/>
          </a:xfrm>
          <a:custGeom>
            <a:avLst/>
            <a:gdLst/>
            <a:ahLst/>
            <a:cxnLst/>
            <a:rect l="l" t="t" r="r" b="b"/>
            <a:pathLst>
              <a:path w="8580669" h="5788372">
                <a:moveTo>
                  <a:pt x="8580669" y="0"/>
                </a:moveTo>
                <a:lnTo>
                  <a:pt x="0" y="0"/>
                </a:lnTo>
                <a:lnTo>
                  <a:pt x="0" y="5788372"/>
                </a:lnTo>
                <a:lnTo>
                  <a:pt x="8580669" y="5788372"/>
                </a:lnTo>
                <a:lnTo>
                  <a:pt x="8580669" y="0"/>
                </a:lnTo>
                <a:close/>
              </a:path>
            </a:pathLst>
          </a:custGeom>
          <a:blipFill>
            <a:blip r:embed="rId4"/>
            <a:stretch>
              <a:fillRect t="-13792" b="-8505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TextBox 5"/>
          <p:cNvSpPr txBox="1"/>
          <p:nvPr/>
        </p:nvSpPr>
        <p:spPr>
          <a:xfrm>
            <a:off x="217956" y="223071"/>
            <a:ext cx="7733708" cy="8361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61"/>
              </a:lnSpc>
            </a:pPr>
            <a:r>
              <a:rPr lang="en-US" sz="5317">
                <a:solidFill>
                  <a:srgbClr val="F5AA1B"/>
                </a:solidFill>
                <a:latin typeface="Cubao Narrow"/>
              </a:rPr>
              <a:t>1 - Démontage du moteur cassé</a:t>
            </a:r>
          </a:p>
        </p:txBody>
      </p: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1899274" y="1526271"/>
            <a:ext cx="430339" cy="430339"/>
            <a:chOff x="0" y="0"/>
            <a:chExt cx="2787650" cy="278765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8D2247"/>
            </a:solidFill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3778737" y="906206"/>
            <a:ext cx="306073" cy="306073"/>
            <a:chOff x="0" y="0"/>
            <a:chExt cx="2787650" cy="278765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pic>
        <p:nvPicPr>
          <p:cNvPr id="10" name="Picture 10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2522" r="2917" b="1767"/>
          <a:stretch/>
        </p:blipFill>
        <p:spPr>
          <a:xfrm>
            <a:off x="522756" y="3986009"/>
            <a:ext cx="4354044" cy="2586241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5029229" y="3872438"/>
            <a:ext cx="4328160" cy="27699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31768" lvl="1" indent="-215884">
              <a:lnSpc>
                <a:spcPts val="2799"/>
              </a:lnSpc>
              <a:buFont typeface="Arial"/>
              <a:buChar char="•"/>
            </a:pPr>
            <a:r>
              <a:rPr lang="en-US" sz="1999" err="1">
                <a:solidFill>
                  <a:srgbClr val="263356"/>
                </a:solidFill>
                <a:latin typeface="Ubuntu"/>
              </a:rPr>
              <a:t>Débrancher</a:t>
            </a:r>
            <a:r>
              <a:rPr lang="en-US" sz="1999">
                <a:solidFill>
                  <a:srgbClr val="263356"/>
                </a:solidFill>
                <a:latin typeface="Ubuntu"/>
              </a:rPr>
              <a:t> le </a:t>
            </a:r>
            <a:r>
              <a:rPr lang="en-US" sz="1999" err="1">
                <a:solidFill>
                  <a:srgbClr val="263356"/>
                </a:solidFill>
                <a:latin typeface="Ubuntu"/>
              </a:rPr>
              <a:t>moteur</a:t>
            </a:r>
            <a:r>
              <a:rPr lang="en-US" sz="1999">
                <a:solidFill>
                  <a:srgbClr val="263356"/>
                </a:solidFill>
                <a:latin typeface="Ubuntu"/>
              </a:rPr>
              <a:t> de son </a:t>
            </a:r>
            <a:r>
              <a:rPr lang="en-US" sz="1999" err="1">
                <a:solidFill>
                  <a:srgbClr val="263356"/>
                </a:solidFill>
                <a:latin typeface="Ubuntu"/>
              </a:rPr>
              <a:t>connecteur</a:t>
            </a:r>
            <a:r>
              <a:rPr lang="en-US" sz="1999">
                <a:solidFill>
                  <a:srgbClr val="263356"/>
                </a:solidFill>
                <a:latin typeface="Ubuntu"/>
              </a:rPr>
              <a:t> </a:t>
            </a:r>
            <a:r>
              <a:rPr lang="en-US" sz="1999" err="1">
                <a:solidFill>
                  <a:srgbClr val="263356"/>
                </a:solidFill>
                <a:latin typeface="Ubuntu"/>
              </a:rPr>
              <a:t>délicatement</a:t>
            </a:r>
            <a:r>
              <a:rPr lang="en-US" sz="1999">
                <a:solidFill>
                  <a:srgbClr val="263356"/>
                </a:solidFill>
                <a:latin typeface="Ubuntu"/>
              </a:rPr>
              <a:t> </a:t>
            </a:r>
          </a:p>
          <a:p>
            <a:pPr marL="431768" lvl="1" indent="-215884">
              <a:lnSpc>
                <a:spcPts val="2799"/>
              </a:lnSpc>
              <a:buFont typeface="Arial"/>
              <a:buChar char="•"/>
            </a:pPr>
            <a:r>
              <a:rPr lang="en-US" sz="1999" err="1">
                <a:solidFill>
                  <a:srgbClr val="263356"/>
                </a:solidFill>
                <a:latin typeface="Ubuntu"/>
              </a:rPr>
              <a:t>Dévisser</a:t>
            </a:r>
            <a:r>
              <a:rPr lang="en-US" sz="1999">
                <a:solidFill>
                  <a:srgbClr val="263356"/>
                </a:solidFill>
                <a:latin typeface="Ubuntu"/>
              </a:rPr>
              <a:t> la roue </a:t>
            </a:r>
          </a:p>
          <a:p>
            <a:pPr marL="431768" lvl="1" indent="-215884">
              <a:lnSpc>
                <a:spcPts val="2799"/>
              </a:lnSpc>
              <a:buFont typeface="Arial"/>
              <a:buChar char="•"/>
            </a:pPr>
            <a:r>
              <a:rPr lang="en-US" sz="1999" err="1">
                <a:solidFill>
                  <a:srgbClr val="263356"/>
                </a:solidFill>
                <a:latin typeface="Ubuntu"/>
              </a:rPr>
              <a:t>Dévisser</a:t>
            </a:r>
            <a:r>
              <a:rPr lang="en-US" sz="1999">
                <a:solidFill>
                  <a:srgbClr val="263356"/>
                </a:solidFill>
                <a:latin typeface="Ubuntu"/>
              </a:rPr>
              <a:t> les 2 vis de fixation du </a:t>
            </a:r>
            <a:r>
              <a:rPr lang="en-US" sz="1999" err="1">
                <a:solidFill>
                  <a:srgbClr val="263356"/>
                </a:solidFill>
                <a:latin typeface="Ubuntu"/>
              </a:rPr>
              <a:t>moteur</a:t>
            </a:r>
            <a:r>
              <a:rPr lang="en-US" sz="1999">
                <a:solidFill>
                  <a:srgbClr val="263356"/>
                </a:solidFill>
                <a:latin typeface="Ubuntu"/>
              </a:rPr>
              <a:t> </a:t>
            </a:r>
            <a:r>
              <a:rPr lang="en-US" sz="1999" err="1">
                <a:solidFill>
                  <a:srgbClr val="263356"/>
                </a:solidFill>
                <a:latin typeface="Ubuntu"/>
              </a:rPr>
              <a:t>défectueux</a:t>
            </a:r>
            <a:endParaRPr lang="en-US" sz="1999">
              <a:solidFill>
                <a:srgbClr val="263356"/>
              </a:solidFill>
              <a:latin typeface="Ubuntu"/>
            </a:endParaRPr>
          </a:p>
          <a:p>
            <a:pPr algn="just">
              <a:lnSpc>
                <a:spcPts val="2799"/>
              </a:lnSpc>
            </a:pPr>
            <a:endParaRPr lang="en-US" sz="1999">
              <a:solidFill>
                <a:srgbClr val="263356"/>
              </a:solidFill>
              <a:latin typeface="Ubuntu"/>
            </a:endParaRPr>
          </a:p>
          <a:p>
            <a:pPr algn="just">
              <a:lnSpc>
                <a:spcPts val="2725"/>
              </a:lnSpc>
              <a:spcBef>
                <a:spcPct val="0"/>
              </a:spcBef>
            </a:pPr>
            <a:endParaRPr lang="en-US" sz="1999">
              <a:solidFill>
                <a:srgbClr val="263356"/>
              </a:solidFill>
              <a:latin typeface="Ubuntu"/>
            </a:endParaRPr>
          </a:p>
          <a:p>
            <a:pPr algn="just">
              <a:lnSpc>
                <a:spcPts val="2053"/>
              </a:lnSpc>
              <a:spcBef>
                <a:spcPct val="0"/>
              </a:spcBef>
            </a:pPr>
            <a:endParaRPr lang="en-US" sz="1999">
              <a:solidFill>
                <a:srgbClr val="263356"/>
              </a:solidFill>
              <a:latin typeface="Ubuntu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 rot="-5400000">
            <a:off x="-382721" y="531679"/>
            <a:ext cx="1450275" cy="1450275"/>
            <a:chOff x="0" y="0"/>
            <a:chExt cx="2787650" cy="278765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" name="Freeform 4"/>
          <p:cNvSpPr/>
          <p:nvPr/>
        </p:nvSpPr>
        <p:spPr>
          <a:xfrm flipH="1">
            <a:off x="-3657600" y="1220087"/>
            <a:ext cx="8458200" cy="5773105"/>
          </a:xfrm>
          <a:custGeom>
            <a:avLst/>
            <a:gdLst/>
            <a:ahLst/>
            <a:cxnLst/>
            <a:rect l="l" t="t" r="r" b="b"/>
            <a:pathLst>
              <a:path w="7658642" h="5773105">
                <a:moveTo>
                  <a:pt x="7658642" y="0"/>
                </a:moveTo>
                <a:lnTo>
                  <a:pt x="0" y="0"/>
                </a:lnTo>
                <a:lnTo>
                  <a:pt x="0" y="5773106"/>
                </a:lnTo>
                <a:lnTo>
                  <a:pt x="7658642" y="5773106"/>
                </a:lnTo>
                <a:lnTo>
                  <a:pt x="7658642" y="0"/>
                </a:lnTo>
                <a:close/>
              </a:path>
            </a:pathLst>
          </a:custGeom>
          <a:blipFill>
            <a:blip r:embed="rId4"/>
            <a:stretch>
              <a:fillRect t="-7607" b="-1837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1899274" y="1526271"/>
            <a:ext cx="430339" cy="430339"/>
            <a:chOff x="0" y="0"/>
            <a:chExt cx="2787650" cy="278765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8D2247"/>
            </a:solidFill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4360642" y="1463040"/>
            <a:ext cx="306073" cy="306073"/>
            <a:chOff x="0" y="0"/>
            <a:chExt cx="2787650" cy="278765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pic>
        <p:nvPicPr>
          <p:cNvPr id="9" name="Picture 9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-45" r="3286"/>
          <a:stretch/>
        </p:blipFill>
        <p:spPr>
          <a:xfrm>
            <a:off x="228600" y="4106640"/>
            <a:ext cx="3994392" cy="2325831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375389" y="299147"/>
            <a:ext cx="7733708" cy="8361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61"/>
              </a:lnSpc>
            </a:pPr>
            <a:r>
              <a:rPr lang="en-US" sz="5317">
                <a:solidFill>
                  <a:srgbClr val="F5AA1B"/>
                </a:solidFill>
                <a:latin typeface="Cubao Narrow"/>
              </a:rPr>
              <a:t>2 - Remplacer le moteur cassé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360642" y="3755547"/>
            <a:ext cx="5120150" cy="42062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31768" lvl="1" indent="-215884" algn="just">
              <a:lnSpc>
                <a:spcPts val="2799"/>
              </a:lnSpc>
              <a:buFont typeface="Arial"/>
              <a:buChar char="•"/>
            </a:pPr>
            <a:r>
              <a:rPr lang="en-US" sz="1999" err="1">
                <a:solidFill>
                  <a:srgbClr val="263356"/>
                </a:solidFill>
                <a:latin typeface="Ubuntu"/>
              </a:rPr>
              <a:t>Utiliser</a:t>
            </a:r>
            <a:r>
              <a:rPr lang="en-US" sz="1999">
                <a:solidFill>
                  <a:srgbClr val="263356"/>
                </a:solidFill>
                <a:latin typeface="Ubuntu"/>
              </a:rPr>
              <a:t> un </a:t>
            </a:r>
            <a:r>
              <a:rPr lang="en-US" sz="1999" err="1">
                <a:solidFill>
                  <a:srgbClr val="263356"/>
                </a:solidFill>
                <a:latin typeface="Ubuntu"/>
              </a:rPr>
              <a:t>moteur</a:t>
            </a:r>
            <a:r>
              <a:rPr lang="en-US" sz="1999">
                <a:solidFill>
                  <a:srgbClr val="263356"/>
                </a:solidFill>
                <a:latin typeface="Ubuntu"/>
              </a:rPr>
              <a:t> </a:t>
            </a:r>
            <a:r>
              <a:rPr lang="en-US" sz="1999" err="1">
                <a:solidFill>
                  <a:srgbClr val="263356"/>
                </a:solidFill>
                <a:latin typeface="Ubuntu"/>
              </a:rPr>
              <a:t>identique</a:t>
            </a:r>
            <a:r>
              <a:rPr lang="en-US" sz="1999">
                <a:solidFill>
                  <a:srgbClr val="263356"/>
                </a:solidFill>
                <a:latin typeface="Ubuntu"/>
              </a:rPr>
              <a:t> à </a:t>
            </a:r>
            <a:r>
              <a:rPr lang="en-US" sz="1999" err="1">
                <a:solidFill>
                  <a:srgbClr val="263356"/>
                </a:solidFill>
                <a:latin typeface="Ubuntu"/>
              </a:rPr>
              <a:t>l’ancien</a:t>
            </a:r>
            <a:endParaRPr lang="en-US" sz="1999">
              <a:solidFill>
                <a:srgbClr val="263356"/>
              </a:solidFill>
              <a:latin typeface="Ubuntu"/>
            </a:endParaRPr>
          </a:p>
          <a:p>
            <a:pPr algn="just">
              <a:lnSpc>
                <a:spcPts val="2799"/>
              </a:lnSpc>
            </a:pPr>
            <a:endParaRPr lang="en-US" sz="1999">
              <a:solidFill>
                <a:srgbClr val="263356"/>
              </a:solidFill>
              <a:latin typeface="Ubuntu"/>
            </a:endParaRPr>
          </a:p>
          <a:p>
            <a:pPr marL="431768" lvl="1" indent="-215884" algn="just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263356"/>
                </a:solidFill>
                <a:latin typeface="Ubuntu"/>
              </a:rPr>
              <a:t>Placer le nouveau </a:t>
            </a:r>
            <a:r>
              <a:rPr lang="en-US" sz="1999" err="1">
                <a:solidFill>
                  <a:srgbClr val="263356"/>
                </a:solidFill>
                <a:latin typeface="Ubuntu"/>
              </a:rPr>
              <a:t>moteur</a:t>
            </a:r>
            <a:r>
              <a:rPr lang="en-US" sz="1999">
                <a:solidFill>
                  <a:srgbClr val="263356"/>
                </a:solidFill>
                <a:latin typeface="Ubuntu"/>
              </a:rPr>
              <a:t> dans son emplacement</a:t>
            </a:r>
          </a:p>
          <a:p>
            <a:pPr marL="431768" lvl="1" indent="-215884" algn="just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263356"/>
                </a:solidFill>
                <a:latin typeface="Ubuntu"/>
              </a:rPr>
              <a:t>Visser les 2 vis de fixation </a:t>
            </a:r>
          </a:p>
          <a:p>
            <a:pPr marL="431768" lvl="1" indent="-215884" algn="just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263356"/>
                </a:solidFill>
                <a:latin typeface="Ubuntu"/>
              </a:rPr>
              <a:t>Replacer la roue </a:t>
            </a:r>
          </a:p>
          <a:p>
            <a:pPr marL="431768" lvl="1" indent="-215884" algn="just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263356"/>
                </a:solidFill>
                <a:latin typeface="Ubuntu"/>
              </a:rPr>
              <a:t>Brancher le </a:t>
            </a:r>
            <a:r>
              <a:rPr lang="en-US" sz="1999" err="1">
                <a:solidFill>
                  <a:srgbClr val="263356"/>
                </a:solidFill>
                <a:latin typeface="Ubuntu"/>
              </a:rPr>
              <a:t>moteur</a:t>
            </a:r>
            <a:r>
              <a:rPr lang="en-US" sz="1999">
                <a:solidFill>
                  <a:srgbClr val="263356"/>
                </a:solidFill>
                <a:latin typeface="Ubuntu"/>
              </a:rPr>
              <a:t> sur le </a:t>
            </a:r>
            <a:r>
              <a:rPr lang="en-US" sz="1999" err="1">
                <a:solidFill>
                  <a:srgbClr val="263356"/>
                </a:solidFill>
                <a:latin typeface="Ubuntu"/>
              </a:rPr>
              <a:t>connecteur</a:t>
            </a:r>
            <a:r>
              <a:rPr lang="en-US" sz="1999">
                <a:solidFill>
                  <a:srgbClr val="263356"/>
                </a:solidFill>
                <a:latin typeface="Ubuntu"/>
              </a:rPr>
              <a:t> de la carte </a:t>
            </a:r>
            <a:r>
              <a:rPr lang="en-US" sz="1999" err="1">
                <a:solidFill>
                  <a:srgbClr val="263356"/>
                </a:solidFill>
                <a:latin typeface="Ubuntu"/>
              </a:rPr>
              <a:t>électronique</a:t>
            </a:r>
            <a:endParaRPr lang="en-US" sz="1999">
              <a:solidFill>
                <a:srgbClr val="263356"/>
              </a:solidFill>
              <a:latin typeface="Ubuntu"/>
            </a:endParaRPr>
          </a:p>
          <a:p>
            <a:pPr algn="just">
              <a:lnSpc>
                <a:spcPts val="2799"/>
              </a:lnSpc>
            </a:pPr>
            <a:endParaRPr lang="en-US" sz="1999">
              <a:solidFill>
                <a:srgbClr val="263356"/>
              </a:solidFill>
              <a:latin typeface="Ubuntu"/>
            </a:endParaRPr>
          </a:p>
          <a:p>
            <a:pPr algn="just">
              <a:lnSpc>
                <a:spcPts val="2799"/>
              </a:lnSpc>
            </a:pPr>
            <a:endParaRPr lang="en-US" sz="1999">
              <a:solidFill>
                <a:srgbClr val="263356"/>
              </a:solidFill>
              <a:latin typeface="Ubuntu"/>
            </a:endParaRPr>
          </a:p>
          <a:p>
            <a:pPr algn="just">
              <a:lnSpc>
                <a:spcPts val="2725"/>
              </a:lnSpc>
              <a:spcBef>
                <a:spcPct val="0"/>
              </a:spcBef>
            </a:pPr>
            <a:endParaRPr lang="en-US" sz="1999">
              <a:solidFill>
                <a:srgbClr val="263356"/>
              </a:solidFill>
              <a:latin typeface="Ubuntu"/>
            </a:endParaRPr>
          </a:p>
          <a:p>
            <a:pPr algn="just">
              <a:lnSpc>
                <a:spcPts val="2053"/>
              </a:lnSpc>
              <a:spcBef>
                <a:spcPct val="0"/>
              </a:spcBef>
            </a:pPr>
            <a:endParaRPr lang="en-US" sz="1999">
              <a:solidFill>
                <a:srgbClr val="263356"/>
              </a:solidFill>
              <a:latin typeface="Ubuntu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 rot="-5400000">
            <a:off x="-382721" y="531679"/>
            <a:ext cx="1450275" cy="1450275"/>
            <a:chOff x="0" y="0"/>
            <a:chExt cx="2787650" cy="278765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1899274" y="1526271"/>
            <a:ext cx="430339" cy="430339"/>
            <a:chOff x="0" y="0"/>
            <a:chExt cx="2787650" cy="278765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8D2247"/>
            </a:solidFill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4360642" y="1463040"/>
            <a:ext cx="306073" cy="306073"/>
            <a:chOff x="0" y="0"/>
            <a:chExt cx="2787650" cy="278765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375389" y="299147"/>
            <a:ext cx="7733708" cy="782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61"/>
              </a:lnSpc>
            </a:pPr>
            <a:r>
              <a:rPr lang="en-US" sz="5317" dirty="0">
                <a:solidFill>
                  <a:srgbClr val="F5AA1B"/>
                </a:solidFill>
                <a:latin typeface="Cubao Narrow"/>
              </a:rPr>
              <a:t>3 - Connecter le </a:t>
            </a:r>
            <a:r>
              <a:rPr lang="en-US" sz="5317" dirty="0" err="1">
                <a:solidFill>
                  <a:srgbClr val="F5AA1B"/>
                </a:solidFill>
                <a:latin typeface="Cubao Narrow"/>
              </a:rPr>
              <a:t>moteur</a:t>
            </a:r>
            <a:r>
              <a:rPr lang="en-US" sz="5317" dirty="0">
                <a:solidFill>
                  <a:srgbClr val="F5AA1B"/>
                </a:solidFill>
                <a:latin typeface="Cubao Narrow"/>
              </a:rPr>
              <a:t>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6F55379-D0D6-F161-F4FB-4ADCD2DDE6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956610"/>
            <a:ext cx="7369243" cy="530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57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373926" y="363869"/>
            <a:ext cx="3005748" cy="3163945"/>
          </a:xfrm>
          <a:custGeom>
            <a:avLst/>
            <a:gdLst/>
            <a:ahLst/>
            <a:cxnLst/>
            <a:rect l="l" t="t" r="r" b="b"/>
            <a:pathLst>
              <a:path w="3005748" h="3163945">
                <a:moveTo>
                  <a:pt x="0" y="0"/>
                </a:moveTo>
                <a:lnTo>
                  <a:pt x="3005748" y="0"/>
                </a:lnTo>
                <a:lnTo>
                  <a:pt x="3005748" y="3163945"/>
                </a:lnTo>
                <a:lnTo>
                  <a:pt x="0" y="316394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TextBox 3"/>
          <p:cNvSpPr txBox="1"/>
          <p:nvPr/>
        </p:nvSpPr>
        <p:spPr>
          <a:xfrm>
            <a:off x="457200" y="3705225"/>
            <a:ext cx="8763000" cy="23615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973"/>
              </a:lnSpc>
            </a:pPr>
            <a:r>
              <a:rPr lang="en-US" sz="5973" dirty="0">
                <a:solidFill>
                  <a:srgbClr val="F5AA1B"/>
                </a:solidFill>
                <a:latin typeface="Cubao Narrow"/>
              </a:rPr>
              <a:t>Bravo  !</a:t>
            </a:r>
          </a:p>
          <a:p>
            <a:pPr algn="ctr">
              <a:lnSpc>
                <a:spcPts val="5973"/>
              </a:lnSpc>
            </a:pPr>
            <a:r>
              <a:rPr lang="en-US" sz="5973" dirty="0" err="1">
                <a:solidFill>
                  <a:srgbClr val="F5AA1B"/>
                </a:solidFill>
                <a:latin typeface="Cubao Narrow"/>
              </a:rPr>
              <a:t>vous</a:t>
            </a:r>
            <a:r>
              <a:rPr lang="en-US" sz="5973" dirty="0">
                <a:solidFill>
                  <a:srgbClr val="F5AA1B"/>
                </a:solidFill>
                <a:latin typeface="Cubao Narrow"/>
              </a:rPr>
              <a:t> </a:t>
            </a:r>
            <a:r>
              <a:rPr lang="en-US" sz="5973" dirty="0" err="1">
                <a:solidFill>
                  <a:srgbClr val="F5AA1B"/>
                </a:solidFill>
                <a:latin typeface="Cubao Narrow"/>
              </a:rPr>
              <a:t>avez</a:t>
            </a:r>
            <a:r>
              <a:rPr lang="en-US" sz="5973" dirty="0">
                <a:solidFill>
                  <a:srgbClr val="F5AA1B"/>
                </a:solidFill>
                <a:latin typeface="Cubao Narrow"/>
              </a:rPr>
              <a:t>  </a:t>
            </a:r>
            <a:r>
              <a:rPr lang="en-US" sz="5973" dirty="0" err="1">
                <a:solidFill>
                  <a:srgbClr val="F5AA1B"/>
                </a:solidFill>
                <a:latin typeface="Cubao Narrow"/>
              </a:rPr>
              <a:t>rémplacÉ</a:t>
            </a:r>
            <a:endParaRPr lang="en-US" sz="5973" dirty="0">
              <a:solidFill>
                <a:srgbClr val="F5AA1B"/>
              </a:solidFill>
              <a:latin typeface="Cubao Narrow"/>
            </a:endParaRPr>
          </a:p>
          <a:p>
            <a:pPr algn="ctr">
              <a:lnSpc>
                <a:spcPts val="5973"/>
              </a:lnSpc>
            </a:pPr>
            <a:r>
              <a:rPr lang="en-US" sz="5973" dirty="0">
                <a:solidFill>
                  <a:srgbClr val="F5AA1B"/>
                </a:solidFill>
                <a:latin typeface="Cubao Narrow"/>
              </a:rPr>
              <a:t> le </a:t>
            </a:r>
            <a:r>
              <a:rPr lang="en-US" sz="5973" dirty="0" err="1">
                <a:solidFill>
                  <a:srgbClr val="F5AA1B"/>
                </a:solidFill>
                <a:latin typeface="Cubao Narrow"/>
              </a:rPr>
              <a:t>moteur</a:t>
            </a:r>
            <a:r>
              <a:rPr lang="en-US" sz="5973" dirty="0">
                <a:solidFill>
                  <a:srgbClr val="F5AA1B"/>
                </a:solidFill>
                <a:latin typeface="Cubao Narrow"/>
              </a:rPr>
              <a:t>  du robot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776438" y="6247715"/>
            <a:ext cx="6616700" cy="2622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73"/>
              </a:lnSpc>
              <a:spcBef>
                <a:spcPct val="0"/>
              </a:spcBef>
            </a:pPr>
            <a:r>
              <a:rPr lang="en-US" sz="2073">
                <a:solidFill>
                  <a:srgbClr val="000000"/>
                </a:solidFill>
                <a:latin typeface="Canva Sans"/>
              </a:rPr>
              <a:t> Appuyer sur la touche ESC pour sortir du document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838270" y="3062617"/>
            <a:ext cx="4638489" cy="5014583"/>
          </a:xfrm>
          <a:custGeom>
            <a:avLst/>
            <a:gdLst/>
            <a:ahLst/>
            <a:cxnLst/>
            <a:rect l="l" t="t" r="r" b="b"/>
            <a:pathLst>
              <a:path w="4638489" h="5014583">
                <a:moveTo>
                  <a:pt x="0" y="0"/>
                </a:moveTo>
                <a:lnTo>
                  <a:pt x="4638489" y="0"/>
                </a:lnTo>
                <a:lnTo>
                  <a:pt x="4638489" y="5014583"/>
                </a:lnTo>
                <a:lnTo>
                  <a:pt x="0" y="50145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3800219" y="3865380"/>
            <a:ext cx="430339" cy="430339"/>
            <a:chOff x="0" y="0"/>
            <a:chExt cx="2787650" cy="278765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8D2247"/>
            </a:solidFill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5661928" y="4295719"/>
            <a:ext cx="306073" cy="306073"/>
            <a:chOff x="0" y="0"/>
            <a:chExt cx="2787650" cy="278765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7" name="Freeform 7"/>
          <p:cNvSpPr/>
          <p:nvPr/>
        </p:nvSpPr>
        <p:spPr>
          <a:xfrm>
            <a:off x="2427601" y="3518586"/>
            <a:ext cx="4757352" cy="3568014"/>
          </a:xfrm>
          <a:custGeom>
            <a:avLst/>
            <a:gdLst/>
            <a:ahLst/>
            <a:cxnLst/>
            <a:rect l="l" t="t" r="r" b="b"/>
            <a:pathLst>
              <a:path w="4757352" h="3568014">
                <a:moveTo>
                  <a:pt x="0" y="0"/>
                </a:moveTo>
                <a:lnTo>
                  <a:pt x="4757352" y="0"/>
                </a:lnTo>
                <a:lnTo>
                  <a:pt x="4757352" y="3568014"/>
                </a:lnTo>
                <a:lnTo>
                  <a:pt x="0" y="35680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8" name="AutoShape 8"/>
          <p:cNvSpPr/>
          <p:nvPr/>
        </p:nvSpPr>
        <p:spPr>
          <a:xfrm flipH="1">
            <a:off x="6833862" y="5035838"/>
            <a:ext cx="653166" cy="225646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fr-FR"/>
          </a:p>
        </p:txBody>
      </p:sp>
      <p:grpSp>
        <p:nvGrpSpPr>
          <p:cNvPr id="9" name="Group 9"/>
          <p:cNvGrpSpPr/>
          <p:nvPr/>
        </p:nvGrpSpPr>
        <p:grpSpPr>
          <a:xfrm rot="99123">
            <a:off x="5974886" y="3875048"/>
            <a:ext cx="552521" cy="485555"/>
            <a:chOff x="0" y="0"/>
            <a:chExt cx="465773" cy="40932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465772" cy="409320"/>
            </a:xfrm>
            <a:custGeom>
              <a:avLst/>
              <a:gdLst/>
              <a:ahLst/>
              <a:cxnLst/>
              <a:rect l="l" t="t" r="r" b="b"/>
              <a:pathLst>
                <a:path w="465772" h="409320">
                  <a:moveTo>
                    <a:pt x="232886" y="0"/>
                  </a:moveTo>
                  <a:cubicBezTo>
                    <a:pt x="104267" y="0"/>
                    <a:pt x="0" y="91629"/>
                    <a:pt x="0" y="204660"/>
                  </a:cubicBezTo>
                  <a:cubicBezTo>
                    <a:pt x="0" y="317691"/>
                    <a:pt x="104267" y="409320"/>
                    <a:pt x="232886" y="409320"/>
                  </a:cubicBezTo>
                  <a:cubicBezTo>
                    <a:pt x="361506" y="409320"/>
                    <a:pt x="465772" y="317691"/>
                    <a:pt x="465772" y="204660"/>
                  </a:cubicBezTo>
                  <a:cubicBezTo>
                    <a:pt x="465772" y="91629"/>
                    <a:pt x="361506" y="0"/>
                    <a:pt x="232886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666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43666" y="9799"/>
              <a:ext cx="378440" cy="361148"/>
            </a:xfrm>
            <a:prstGeom prst="rect">
              <a:avLst/>
            </a:prstGeom>
          </p:spPr>
          <p:txBody>
            <a:bodyPr lIns="41241" tIns="41241" rIns="41241" bIns="41241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12" name="AutoShape 12"/>
          <p:cNvSpPr/>
          <p:nvPr/>
        </p:nvSpPr>
        <p:spPr>
          <a:xfrm flipH="1">
            <a:off x="6505751" y="3826909"/>
            <a:ext cx="775289" cy="257771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fr-FR"/>
          </a:p>
        </p:txBody>
      </p:sp>
      <p:sp>
        <p:nvSpPr>
          <p:cNvPr id="13" name="Freeform 13"/>
          <p:cNvSpPr/>
          <p:nvPr/>
        </p:nvSpPr>
        <p:spPr>
          <a:xfrm flipV="1">
            <a:off x="6124441" y="3987803"/>
            <a:ext cx="276359" cy="276351"/>
          </a:xfrm>
          <a:custGeom>
            <a:avLst/>
            <a:gdLst/>
            <a:ahLst/>
            <a:cxnLst/>
            <a:rect l="l" t="t" r="r" b="b"/>
            <a:pathLst>
              <a:path w="201249" h="201249">
                <a:moveTo>
                  <a:pt x="0" y="0"/>
                </a:moveTo>
                <a:lnTo>
                  <a:pt x="201249" y="0"/>
                </a:lnTo>
                <a:lnTo>
                  <a:pt x="201249" y="201249"/>
                </a:lnTo>
                <a:lnTo>
                  <a:pt x="0" y="20124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50" cap="sq">
            <a:solidFill>
              <a:srgbClr val="EF3006"/>
            </a:solidFill>
            <a:prstDash val="solid"/>
            <a:miter/>
          </a:ln>
        </p:spPr>
        <p:txBody>
          <a:bodyPr/>
          <a:lstStyle/>
          <a:p>
            <a:endParaRPr lang="fr-FR"/>
          </a:p>
        </p:txBody>
      </p:sp>
      <p:sp>
        <p:nvSpPr>
          <p:cNvPr id="14" name="Freeform 14"/>
          <p:cNvSpPr/>
          <p:nvPr/>
        </p:nvSpPr>
        <p:spPr>
          <a:xfrm rot="-10695255">
            <a:off x="6368035" y="4633306"/>
            <a:ext cx="1402889" cy="1089152"/>
          </a:xfrm>
          <a:custGeom>
            <a:avLst/>
            <a:gdLst/>
            <a:ahLst/>
            <a:cxnLst/>
            <a:rect l="l" t="t" r="r" b="b"/>
            <a:pathLst>
              <a:path w="1402889" h="1089152">
                <a:moveTo>
                  <a:pt x="0" y="0"/>
                </a:moveTo>
                <a:lnTo>
                  <a:pt x="1402889" y="0"/>
                </a:lnTo>
                <a:lnTo>
                  <a:pt x="1402889" y="1089152"/>
                </a:lnTo>
                <a:lnTo>
                  <a:pt x="0" y="108915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5" name="TextBox 15"/>
          <p:cNvSpPr txBox="1"/>
          <p:nvPr/>
        </p:nvSpPr>
        <p:spPr>
          <a:xfrm>
            <a:off x="494712" y="1313026"/>
            <a:ext cx="8764176" cy="17055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583"/>
              </a:lnSpc>
            </a:pPr>
            <a:r>
              <a:rPr lang="en-US" sz="2560" dirty="0">
                <a:solidFill>
                  <a:srgbClr val="263356"/>
                </a:solidFill>
                <a:latin typeface="Ubuntu"/>
              </a:rPr>
              <a:t>Une DEL rouge </a:t>
            </a:r>
            <a:r>
              <a:rPr lang="en-US" sz="2560" dirty="0" err="1">
                <a:solidFill>
                  <a:srgbClr val="263356"/>
                </a:solidFill>
                <a:latin typeface="Ubuntu"/>
              </a:rPr>
              <a:t>s’allume</a:t>
            </a:r>
            <a:r>
              <a:rPr lang="en-US" sz="2560" dirty="0">
                <a:solidFill>
                  <a:srgbClr val="263356"/>
                </a:solidFill>
                <a:latin typeface="Ubuntu"/>
              </a:rPr>
              <a:t> pour </a:t>
            </a:r>
            <a:r>
              <a:rPr lang="en-US" sz="2560" dirty="0" err="1">
                <a:solidFill>
                  <a:srgbClr val="263356"/>
                </a:solidFill>
                <a:latin typeface="Ubuntu"/>
              </a:rPr>
              <a:t>signaliser</a:t>
            </a:r>
            <a:r>
              <a:rPr lang="en-US" sz="2560" dirty="0">
                <a:solidFill>
                  <a:srgbClr val="263356"/>
                </a:solidFill>
                <a:latin typeface="Ubuntu"/>
              </a:rPr>
              <a:t> la mise </a:t>
            </a:r>
            <a:r>
              <a:rPr lang="en-US" sz="2560" dirty="0" err="1">
                <a:solidFill>
                  <a:srgbClr val="263356"/>
                </a:solidFill>
                <a:latin typeface="Ubuntu"/>
              </a:rPr>
              <a:t>en</a:t>
            </a:r>
            <a:r>
              <a:rPr lang="en-US" sz="2560" dirty="0">
                <a:solidFill>
                  <a:srgbClr val="263356"/>
                </a:solidFill>
                <a:latin typeface="Ubuntu"/>
              </a:rPr>
              <a:t> </a:t>
            </a:r>
            <a:r>
              <a:rPr lang="en-US" sz="2560" dirty="0" err="1">
                <a:solidFill>
                  <a:srgbClr val="263356"/>
                </a:solidFill>
                <a:latin typeface="Ubuntu"/>
              </a:rPr>
              <a:t>fonctionnement</a:t>
            </a:r>
            <a:r>
              <a:rPr lang="en-US" sz="2560" dirty="0">
                <a:solidFill>
                  <a:srgbClr val="263356"/>
                </a:solidFill>
                <a:latin typeface="Ubuntu"/>
              </a:rPr>
              <a:t> du robot. et le robot </a:t>
            </a:r>
            <a:r>
              <a:rPr lang="en-US" sz="2560" dirty="0" err="1">
                <a:solidFill>
                  <a:srgbClr val="263356"/>
                </a:solidFill>
                <a:latin typeface="Ubuntu"/>
              </a:rPr>
              <a:t>exécute</a:t>
            </a:r>
            <a:r>
              <a:rPr lang="en-US" sz="2560" dirty="0">
                <a:solidFill>
                  <a:srgbClr val="263356"/>
                </a:solidFill>
                <a:latin typeface="Ubuntu"/>
              </a:rPr>
              <a:t> le </a:t>
            </a:r>
            <a:r>
              <a:rPr lang="en-US" sz="2560" dirty="0" err="1">
                <a:solidFill>
                  <a:srgbClr val="263356"/>
                </a:solidFill>
                <a:latin typeface="Ubuntu"/>
              </a:rPr>
              <a:t>programme</a:t>
            </a:r>
            <a:r>
              <a:rPr lang="en-US" sz="2560" dirty="0">
                <a:solidFill>
                  <a:srgbClr val="263356"/>
                </a:solidFill>
                <a:latin typeface="Ubuntu"/>
              </a:rPr>
              <a:t> de base. Il </a:t>
            </a:r>
            <a:r>
              <a:rPr lang="en-US" sz="2560" dirty="0" err="1">
                <a:solidFill>
                  <a:srgbClr val="263356"/>
                </a:solidFill>
                <a:latin typeface="Ubuntu"/>
              </a:rPr>
              <a:t>avance</a:t>
            </a:r>
            <a:r>
              <a:rPr lang="en-US" sz="2560" dirty="0">
                <a:solidFill>
                  <a:srgbClr val="263356"/>
                </a:solidFill>
                <a:latin typeface="Ubuntu"/>
              </a:rPr>
              <a:t>.</a:t>
            </a:r>
          </a:p>
          <a:p>
            <a:pPr algn="just">
              <a:lnSpc>
                <a:spcPts val="2463"/>
              </a:lnSpc>
              <a:spcBef>
                <a:spcPct val="0"/>
              </a:spcBef>
            </a:pPr>
            <a:endParaRPr lang="en-US" sz="2560" dirty="0">
              <a:solidFill>
                <a:srgbClr val="263356"/>
              </a:solidFill>
              <a:latin typeface="Ubuntu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787189" y="4943296"/>
            <a:ext cx="1832028" cy="3592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40"/>
              </a:lnSpc>
              <a:spcBef>
                <a:spcPct val="0"/>
              </a:spcBef>
            </a:pPr>
            <a:r>
              <a:rPr lang="en-US" sz="2172">
                <a:solidFill>
                  <a:srgbClr val="EF3006"/>
                </a:solidFill>
                <a:latin typeface="Canva Sans Bold"/>
              </a:rPr>
              <a:t>Interrupteur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201514" y="3658460"/>
            <a:ext cx="1453226" cy="575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8"/>
              </a:lnSpc>
            </a:pPr>
            <a:r>
              <a:rPr lang="en-US" sz="1649">
                <a:solidFill>
                  <a:srgbClr val="000000"/>
                </a:solidFill>
                <a:latin typeface="Canva Sans"/>
              </a:rPr>
              <a:t>DEL rouge </a:t>
            </a:r>
          </a:p>
          <a:p>
            <a:pPr algn="ctr">
              <a:lnSpc>
                <a:spcPts val="2308"/>
              </a:lnSpc>
              <a:spcBef>
                <a:spcPct val="0"/>
              </a:spcBef>
            </a:pPr>
            <a:r>
              <a:rPr lang="en-US" sz="1649">
                <a:solidFill>
                  <a:srgbClr val="000000"/>
                </a:solidFill>
                <a:latin typeface="Canva Sans"/>
              </a:rPr>
              <a:t>au  démarrage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24189" y="139330"/>
            <a:ext cx="7916016" cy="10288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90"/>
              </a:lnSpc>
              <a:spcBef>
                <a:spcPct val="0"/>
              </a:spcBef>
            </a:pPr>
            <a:r>
              <a:rPr lang="en-US" sz="2993">
                <a:solidFill>
                  <a:srgbClr val="000000"/>
                </a:solidFill>
                <a:latin typeface="Open Sans Extra Bold"/>
              </a:rPr>
              <a:t>Pour démarrer le robot,</a:t>
            </a:r>
          </a:p>
          <a:p>
            <a:pPr algn="just">
              <a:lnSpc>
                <a:spcPts val="4190"/>
              </a:lnSpc>
              <a:spcBef>
                <a:spcPct val="0"/>
              </a:spcBef>
            </a:pPr>
            <a:r>
              <a:rPr lang="en-US" sz="2993">
                <a:solidFill>
                  <a:srgbClr val="000000"/>
                </a:solidFill>
                <a:latin typeface="Open Sans Extra Bold"/>
              </a:rPr>
              <a:t> il faut actionner l’interrupteur ON OFF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809487" y="2743200"/>
            <a:ext cx="4755546" cy="5876447"/>
          </a:xfrm>
          <a:custGeom>
            <a:avLst/>
            <a:gdLst/>
            <a:ahLst/>
            <a:cxnLst/>
            <a:rect l="l" t="t" r="r" b="b"/>
            <a:pathLst>
              <a:path w="5954779" h="6437598">
                <a:moveTo>
                  <a:pt x="0" y="0"/>
                </a:moveTo>
                <a:lnTo>
                  <a:pt x="5954779" y="0"/>
                </a:lnTo>
                <a:lnTo>
                  <a:pt x="5954779" y="6437599"/>
                </a:lnTo>
                <a:lnTo>
                  <a:pt x="0" y="64375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/>
          <p:nvPr/>
        </p:nvGrpSpPr>
        <p:grpSpPr>
          <a:xfrm>
            <a:off x="3048000" y="3312830"/>
            <a:ext cx="8406855" cy="3879922"/>
            <a:chOff x="0" y="0"/>
            <a:chExt cx="11209140" cy="5173229"/>
          </a:xfrm>
        </p:grpSpPr>
        <p:grpSp>
          <p:nvGrpSpPr>
            <p:cNvPr id="4" name="Group 4"/>
            <p:cNvGrpSpPr>
              <a:grpSpLocks noChangeAspect="1"/>
            </p:cNvGrpSpPr>
            <p:nvPr/>
          </p:nvGrpSpPr>
          <p:grpSpPr>
            <a:xfrm>
              <a:off x="4069887" y="1010088"/>
              <a:ext cx="387525" cy="387525"/>
              <a:chOff x="0" y="0"/>
              <a:chExt cx="2787650" cy="278765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2787650" cy="2787650"/>
              </a:xfrm>
              <a:custGeom>
                <a:avLst/>
                <a:gdLst/>
                <a:ahLst/>
                <a:cxnLst/>
                <a:rect l="l" t="t" r="r" b="b"/>
                <a:pathLst>
                  <a:path w="2787650" h="2787650">
                    <a:moveTo>
                      <a:pt x="81280" y="1861820"/>
                    </a:moveTo>
                    <a:cubicBezTo>
                      <a:pt x="73660" y="1841500"/>
                      <a:pt x="67310" y="1819910"/>
                      <a:pt x="60960" y="1799590"/>
                    </a:cubicBezTo>
                    <a:lnTo>
                      <a:pt x="1800860" y="59690"/>
                    </a:lnTo>
                    <a:cubicBezTo>
                      <a:pt x="1821180" y="66040"/>
                      <a:pt x="1842770" y="72390"/>
                      <a:pt x="1863090" y="80010"/>
                    </a:cubicBezTo>
                    <a:lnTo>
                      <a:pt x="81280" y="1861820"/>
                    </a:lnTo>
                    <a:close/>
                    <a:moveTo>
                      <a:pt x="1597660" y="15240"/>
                    </a:moveTo>
                    <a:cubicBezTo>
                      <a:pt x="1573530" y="11430"/>
                      <a:pt x="1548130" y="8890"/>
                      <a:pt x="1524000" y="6350"/>
                    </a:cubicBezTo>
                    <a:lnTo>
                      <a:pt x="6350" y="1524000"/>
                    </a:lnTo>
                    <a:cubicBezTo>
                      <a:pt x="8890" y="1548130"/>
                      <a:pt x="11430" y="1573530"/>
                      <a:pt x="15240" y="1597660"/>
                    </a:cubicBezTo>
                    <a:lnTo>
                      <a:pt x="1597660" y="15240"/>
                    </a:lnTo>
                    <a:close/>
                    <a:moveTo>
                      <a:pt x="2189480" y="248920"/>
                    </a:moveTo>
                    <a:cubicBezTo>
                      <a:pt x="2172970" y="237490"/>
                      <a:pt x="2156460" y="226060"/>
                      <a:pt x="2139950" y="215900"/>
                    </a:cubicBezTo>
                    <a:lnTo>
                      <a:pt x="215900" y="2139950"/>
                    </a:lnTo>
                    <a:cubicBezTo>
                      <a:pt x="226060" y="2156460"/>
                      <a:pt x="237490" y="2172970"/>
                      <a:pt x="248920" y="2189480"/>
                    </a:cubicBezTo>
                    <a:lnTo>
                      <a:pt x="2189480" y="248920"/>
                    </a:lnTo>
                    <a:close/>
                    <a:moveTo>
                      <a:pt x="1979930" y="128270"/>
                    </a:moveTo>
                    <a:cubicBezTo>
                      <a:pt x="1960880" y="119380"/>
                      <a:pt x="1941830" y="110490"/>
                      <a:pt x="1922780" y="102870"/>
                    </a:cubicBezTo>
                    <a:lnTo>
                      <a:pt x="104140" y="1921510"/>
                    </a:lnTo>
                    <a:cubicBezTo>
                      <a:pt x="111760" y="1940560"/>
                      <a:pt x="120650" y="1959610"/>
                      <a:pt x="129540" y="1978660"/>
                    </a:cubicBezTo>
                    <a:lnTo>
                      <a:pt x="1979930" y="128270"/>
                    </a:lnTo>
                    <a:close/>
                    <a:moveTo>
                      <a:pt x="2087880" y="185420"/>
                    </a:moveTo>
                    <a:cubicBezTo>
                      <a:pt x="2070100" y="175260"/>
                      <a:pt x="2052320" y="165100"/>
                      <a:pt x="2034540" y="156210"/>
                    </a:cubicBezTo>
                    <a:lnTo>
                      <a:pt x="154940" y="2035810"/>
                    </a:lnTo>
                    <a:cubicBezTo>
                      <a:pt x="163830" y="2053590"/>
                      <a:pt x="173990" y="2071370"/>
                      <a:pt x="184150" y="2089150"/>
                    </a:cubicBezTo>
                    <a:lnTo>
                      <a:pt x="2087880" y="185420"/>
                    </a:lnTo>
                    <a:close/>
                    <a:moveTo>
                      <a:pt x="834390" y="116840"/>
                    </a:moveTo>
                    <a:cubicBezTo>
                      <a:pt x="774700" y="143510"/>
                      <a:pt x="716280" y="173990"/>
                      <a:pt x="660400" y="208280"/>
                    </a:cubicBezTo>
                    <a:lnTo>
                      <a:pt x="208280" y="660400"/>
                    </a:lnTo>
                    <a:cubicBezTo>
                      <a:pt x="172720" y="716280"/>
                      <a:pt x="142240" y="774700"/>
                      <a:pt x="116840" y="834390"/>
                    </a:cubicBezTo>
                    <a:lnTo>
                      <a:pt x="834390" y="116840"/>
                    </a:lnTo>
                    <a:close/>
                    <a:moveTo>
                      <a:pt x="1363980" y="0"/>
                    </a:moveTo>
                    <a:lnTo>
                      <a:pt x="0" y="1363980"/>
                    </a:lnTo>
                    <a:cubicBezTo>
                      <a:pt x="0" y="1391920"/>
                      <a:pt x="0" y="1418590"/>
                      <a:pt x="1270" y="1446530"/>
                    </a:cubicBezTo>
                    <a:lnTo>
                      <a:pt x="1445260" y="1270"/>
                    </a:lnTo>
                    <a:cubicBezTo>
                      <a:pt x="1418590" y="0"/>
                      <a:pt x="1390650" y="0"/>
                      <a:pt x="1363980" y="0"/>
                    </a:cubicBezTo>
                    <a:close/>
                    <a:moveTo>
                      <a:pt x="2787650" y="1386840"/>
                    </a:moveTo>
                    <a:lnTo>
                      <a:pt x="1386840" y="2787650"/>
                    </a:lnTo>
                    <a:cubicBezTo>
                      <a:pt x="1414780" y="2787650"/>
                      <a:pt x="1443990" y="2787650"/>
                      <a:pt x="1471930" y="2785110"/>
                    </a:cubicBezTo>
                    <a:lnTo>
                      <a:pt x="2785110" y="1471930"/>
                    </a:lnTo>
                    <a:cubicBezTo>
                      <a:pt x="2786380" y="1443990"/>
                      <a:pt x="2787650" y="1414780"/>
                      <a:pt x="2787650" y="1386840"/>
                    </a:cubicBezTo>
                    <a:close/>
                    <a:moveTo>
                      <a:pt x="2283460" y="321310"/>
                    </a:moveTo>
                    <a:cubicBezTo>
                      <a:pt x="2268220" y="308610"/>
                      <a:pt x="2252980" y="295910"/>
                      <a:pt x="2237740" y="284480"/>
                    </a:cubicBezTo>
                    <a:lnTo>
                      <a:pt x="284480" y="2237740"/>
                    </a:lnTo>
                    <a:cubicBezTo>
                      <a:pt x="295910" y="2252980"/>
                      <a:pt x="308610" y="2268220"/>
                      <a:pt x="321310" y="2283460"/>
                    </a:cubicBezTo>
                    <a:lnTo>
                      <a:pt x="2283460" y="321310"/>
                    </a:lnTo>
                    <a:close/>
                    <a:moveTo>
                      <a:pt x="1276350" y="5080"/>
                    </a:moveTo>
                    <a:cubicBezTo>
                      <a:pt x="1244600" y="7620"/>
                      <a:pt x="1214120" y="11430"/>
                      <a:pt x="1182370" y="16510"/>
                    </a:cubicBezTo>
                    <a:lnTo>
                      <a:pt x="16510" y="1182370"/>
                    </a:lnTo>
                    <a:cubicBezTo>
                      <a:pt x="11430" y="1214120"/>
                      <a:pt x="7620" y="1244600"/>
                      <a:pt x="5080" y="1276350"/>
                    </a:cubicBezTo>
                    <a:lnTo>
                      <a:pt x="1276350" y="5080"/>
                    </a:lnTo>
                    <a:close/>
                    <a:moveTo>
                      <a:pt x="1080770" y="35560"/>
                    </a:moveTo>
                    <a:cubicBezTo>
                      <a:pt x="1042670" y="44450"/>
                      <a:pt x="1004570" y="54610"/>
                      <a:pt x="966470" y="67310"/>
                    </a:cubicBezTo>
                    <a:lnTo>
                      <a:pt x="66040" y="966470"/>
                    </a:lnTo>
                    <a:cubicBezTo>
                      <a:pt x="54610" y="1004570"/>
                      <a:pt x="43180" y="1041400"/>
                      <a:pt x="34290" y="1080770"/>
                    </a:cubicBezTo>
                    <a:lnTo>
                      <a:pt x="1080770" y="35560"/>
                    </a:lnTo>
                    <a:close/>
                    <a:moveTo>
                      <a:pt x="1734820" y="41910"/>
                    </a:moveTo>
                    <a:cubicBezTo>
                      <a:pt x="1711960" y="36830"/>
                      <a:pt x="1690370" y="31750"/>
                      <a:pt x="1667510" y="26670"/>
                    </a:cubicBezTo>
                    <a:lnTo>
                      <a:pt x="26670" y="1667510"/>
                    </a:lnTo>
                    <a:cubicBezTo>
                      <a:pt x="31750" y="1690370"/>
                      <a:pt x="36830" y="1711960"/>
                      <a:pt x="41910" y="1734820"/>
                    </a:cubicBezTo>
                    <a:lnTo>
                      <a:pt x="1734820" y="41910"/>
                    </a:lnTo>
                    <a:close/>
                    <a:moveTo>
                      <a:pt x="2762250" y="1659890"/>
                    </a:moveTo>
                    <a:cubicBezTo>
                      <a:pt x="2768600" y="1626870"/>
                      <a:pt x="2773680" y="1595120"/>
                      <a:pt x="2777490" y="1562100"/>
                    </a:cubicBezTo>
                    <a:lnTo>
                      <a:pt x="1562100" y="2777490"/>
                    </a:lnTo>
                    <a:cubicBezTo>
                      <a:pt x="1595120" y="2773680"/>
                      <a:pt x="1628140" y="2768600"/>
                      <a:pt x="1659890" y="2762250"/>
                    </a:cubicBezTo>
                    <a:lnTo>
                      <a:pt x="2762250" y="1659890"/>
                    </a:lnTo>
                    <a:close/>
                    <a:moveTo>
                      <a:pt x="2785110" y="1306830"/>
                    </a:moveTo>
                    <a:cubicBezTo>
                      <a:pt x="2783840" y="1281430"/>
                      <a:pt x="2781300" y="1256030"/>
                      <a:pt x="2778760" y="1230630"/>
                    </a:cubicBezTo>
                    <a:lnTo>
                      <a:pt x="1230630" y="2777490"/>
                    </a:lnTo>
                    <a:cubicBezTo>
                      <a:pt x="1256030" y="2780030"/>
                      <a:pt x="1281430" y="2782570"/>
                      <a:pt x="1306830" y="2783840"/>
                    </a:cubicBezTo>
                    <a:lnTo>
                      <a:pt x="2785110" y="1306830"/>
                    </a:lnTo>
                    <a:close/>
                    <a:moveTo>
                      <a:pt x="2767330" y="1158240"/>
                    </a:moveTo>
                    <a:cubicBezTo>
                      <a:pt x="2763520" y="1135380"/>
                      <a:pt x="2758440" y="1112520"/>
                      <a:pt x="2753360" y="1089660"/>
                    </a:cubicBezTo>
                    <a:lnTo>
                      <a:pt x="1088390" y="2753360"/>
                    </a:lnTo>
                    <a:cubicBezTo>
                      <a:pt x="1111250" y="2758440"/>
                      <a:pt x="1134110" y="2763520"/>
                      <a:pt x="1156970" y="2767330"/>
                    </a:cubicBezTo>
                    <a:lnTo>
                      <a:pt x="2767330" y="1158240"/>
                    </a:lnTo>
                    <a:close/>
                    <a:moveTo>
                      <a:pt x="2369820" y="398780"/>
                    </a:moveTo>
                    <a:cubicBezTo>
                      <a:pt x="2355850" y="384810"/>
                      <a:pt x="2341880" y="372110"/>
                      <a:pt x="2327910" y="358140"/>
                    </a:cubicBezTo>
                    <a:lnTo>
                      <a:pt x="359410" y="2326640"/>
                    </a:lnTo>
                    <a:cubicBezTo>
                      <a:pt x="372110" y="2340610"/>
                      <a:pt x="386080" y="2354580"/>
                      <a:pt x="400050" y="2368550"/>
                    </a:cubicBezTo>
                    <a:lnTo>
                      <a:pt x="2369820" y="398780"/>
                    </a:lnTo>
                    <a:close/>
                    <a:moveTo>
                      <a:pt x="2451100" y="2301240"/>
                    </a:moveTo>
                    <a:cubicBezTo>
                      <a:pt x="2520950" y="2219960"/>
                      <a:pt x="2579370" y="2133600"/>
                      <a:pt x="2627630" y="2042160"/>
                    </a:cubicBezTo>
                    <a:lnTo>
                      <a:pt x="2042160" y="2627630"/>
                    </a:lnTo>
                    <a:cubicBezTo>
                      <a:pt x="2133600" y="2579370"/>
                      <a:pt x="2219960" y="2520950"/>
                      <a:pt x="2301240" y="2451100"/>
                    </a:cubicBezTo>
                    <a:lnTo>
                      <a:pt x="2451100" y="2301240"/>
                    </a:lnTo>
                    <a:close/>
                    <a:moveTo>
                      <a:pt x="2736850" y="1023620"/>
                    </a:moveTo>
                    <a:cubicBezTo>
                      <a:pt x="2730500" y="1002030"/>
                      <a:pt x="2724150" y="981710"/>
                      <a:pt x="2717800" y="960120"/>
                    </a:cubicBezTo>
                    <a:lnTo>
                      <a:pt x="960120" y="2717800"/>
                    </a:lnTo>
                    <a:cubicBezTo>
                      <a:pt x="981710" y="2724150"/>
                      <a:pt x="1002030" y="2730500"/>
                      <a:pt x="1023620" y="2736850"/>
                    </a:cubicBezTo>
                    <a:lnTo>
                      <a:pt x="2736850" y="1023620"/>
                    </a:lnTo>
                    <a:close/>
                    <a:moveTo>
                      <a:pt x="2696210" y="1892300"/>
                    </a:moveTo>
                    <a:cubicBezTo>
                      <a:pt x="2711450" y="1851660"/>
                      <a:pt x="2725420" y="1811020"/>
                      <a:pt x="2736850" y="1769110"/>
                    </a:cubicBezTo>
                    <a:lnTo>
                      <a:pt x="1769110" y="2736850"/>
                    </a:lnTo>
                    <a:cubicBezTo>
                      <a:pt x="1811020" y="2725420"/>
                      <a:pt x="1851660" y="2711450"/>
                      <a:pt x="1892300" y="2696210"/>
                    </a:cubicBezTo>
                    <a:lnTo>
                      <a:pt x="2696210" y="1892300"/>
                    </a:lnTo>
                    <a:close/>
                    <a:moveTo>
                      <a:pt x="2523490" y="576580"/>
                    </a:moveTo>
                    <a:cubicBezTo>
                      <a:pt x="2512060" y="561340"/>
                      <a:pt x="2500630" y="544830"/>
                      <a:pt x="2487930" y="529590"/>
                    </a:cubicBezTo>
                    <a:lnTo>
                      <a:pt x="529590" y="2486660"/>
                    </a:lnTo>
                    <a:cubicBezTo>
                      <a:pt x="544830" y="2499360"/>
                      <a:pt x="561340" y="2510790"/>
                      <a:pt x="576580" y="2522220"/>
                    </a:cubicBezTo>
                    <a:lnTo>
                      <a:pt x="2523490" y="576580"/>
                    </a:lnTo>
                    <a:close/>
                    <a:moveTo>
                      <a:pt x="2696210" y="899160"/>
                    </a:moveTo>
                    <a:cubicBezTo>
                      <a:pt x="2688590" y="878840"/>
                      <a:pt x="2680970" y="859790"/>
                      <a:pt x="2672080" y="840740"/>
                    </a:cubicBezTo>
                    <a:lnTo>
                      <a:pt x="839470" y="2673350"/>
                    </a:lnTo>
                    <a:cubicBezTo>
                      <a:pt x="858520" y="2682240"/>
                      <a:pt x="878840" y="2689860"/>
                      <a:pt x="897890" y="2697480"/>
                    </a:cubicBezTo>
                    <a:lnTo>
                      <a:pt x="2696210" y="899160"/>
                    </a:lnTo>
                    <a:close/>
                    <a:moveTo>
                      <a:pt x="2449830" y="483870"/>
                    </a:moveTo>
                    <a:cubicBezTo>
                      <a:pt x="2437130" y="468630"/>
                      <a:pt x="2424430" y="454660"/>
                      <a:pt x="2410460" y="440690"/>
                    </a:cubicBezTo>
                    <a:lnTo>
                      <a:pt x="440690" y="2410460"/>
                    </a:lnTo>
                    <a:cubicBezTo>
                      <a:pt x="454660" y="2424430"/>
                      <a:pt x="469900" y="2437130"/>
                      <a:pt x="483870" y="2449830"/>
                    </a:cubicBezTo>
                    <a:lnTo>
                      <a:pt x="2449830" y="483870"/>
                    </a:lnTo>
                    <a:close/>
                    <a:moveTo>
                      <a:pt x="2588260" y="675640"/>
                    </a:moveTo>
                    <a:cubicBezTo>
                      <a:pt x="2578100" y="659130"/>
                      <a:pt x="2567940" y="641350"/>
                      <a:pt x="2556510" y="624840"/>
                    </a:cubicBezTo>
                    <a:lnTo>
                      <a:pt x="624840" y="2556510"/>
                    </a:lnTo>
                    <a:cubicBezTo>
                      <a:pt x="641350" y="2567940"/>
                      <a:pt x="657860" y="2578100"/>
                      <a:pt x="675640" y="2588260"/>
                    </a:cubicBezTo>
                    <a:lnTo>
                      <a:pt x="2588260" y="675640"/>
                    </a:lnTo>
                    <a:close/>
                    <a:moveTo>
                      <a:pt x="2646680" y="783590"/>
                    </a:moveTo>
                    <a:cubicBezTo>
                      <a:pt x="2637790" y="765810"/>
                      <a:pt x="2628900" y="746760"/>
                      <a:pt x="2618740" y="728980"/>
                    </a:cubicBezTo>
                    <a:lnTo>
                      <a:pt x="728980" y="2618740"/>
                    </a:lnTo>
                    <a:cubicBezTo>
                      <a:pt x="746760" y="2628900"/>
                      <a:pt x="764540" y="2637790"/>
                      <a:pt x="783590" y="2646680"/>
                    </a:cubicBezTo>
                    <a:lnTo>
                      <a:pt x="2646680" y="783590"/>
                    </a:lnTo>
                    <a:close/>
                  </a:path>
                </a:pathLst>
              </a:custGeom>
              <a:solidFill>
                <a:srgbClr val="F5AA1B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6" name="Freeform 6"/>
            <p:cNvSpPr/>
            <p:nvPr/>
          </p:nvSpPr>
          <p:spPr>
            <a:xfrm rot="-10800000">
              <a:off x="1987096" y="0"/>
              <a:ext cx="6897638" cy="5173229"/>
            </a:xfrm>
            <a:custGeom>
              <a:avLst/>
              <a:gdLst/>
              <a:ahLst/>
              <a:cxnLst/>
              <a:rect l="l" t="t" r="r" b="b"/>
              <a:pathLst>
                <a:path w="6897638" h="5173229">
                  <a:moveTo>
                    <a:pt x="0" y="0"/>
                  </a:moveTo>
                  <a:lnTo>
                    <a:pt x="6897638" y="0"/>
                  </a:lnTo>
                  <a:lnTo>
                    <a:pt x="6897638" y="5173229"/>
                  </a:lnTo>
                  <a:lnTo>
                    <a:pt x="0" y="517322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AutoShape 7"/>
            <p:cNvSpPr/>
            <p:nvPr/>
          </p:nvSpPr>
          <p:spPr>
            <a:xfrm>
              <a:off x="2338401" y="2586614"/>
              <a:ext cx="737420" cy="780880"/>
            </a:xfrm>
            <a:prstGeom prst="line">
              <a:avLst/>
            </a:prstGeom>
            <a:ln w="48239" cap="flat">
              <a:solidFill>
                <a:srgbClr val="000000"/>
              </a:solidFill>
              <a:prstDash val="solid"/>
              <a:headEnd type="none" w="sm" len="sm"/>
              <a:tailEnd type="arrow" w="med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AutoShape 8"/>
            <p:cNvSpPr/>
            <p:nvPr/>
          </p:nvSpPr>
          <p:spPr>
            <a:xfrm>
              <a:off x="2753089" y="1010088"/>
              <a:ext cx="2044427" cy="1066929"/>
            </a:xfrm>
            <a:prstGeom prst="line">
              <a:avLst/>
            </a:prstGeom>
            <a:ln w="48239" cap="flat">
              <a:solidFill>
                <a:srgbClr val="000000"/>
              </a:solidFill>
              <a:prstDash val="solid"/>
              <a:headEnd type="none" w="sm" len="sm"/>
              <a:tailEnd type="arrow" w="med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31315" y="880153"/>
              <a:ext cx="2721775" cy="3139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72"/>
                </a:lnSpc>
                <a:spcBef>
                  <a:spcPct val="0"/>
                </a:spcBef>
              </a:pPr>
              <a:r>
                <a:rPr lang="en-US" sz="1772">
                  <a:solidFill>
                    <a:srgbClr val="000000"/>
                  </a:solidFill>
                  <a:latin typeface="Canva Sans Bold"/>
                </a:rPr>
                <a:t>une roue libre 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2133557"/>
              <a:ext cx="2784404" cy="30582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83"/>
                </a:lnSpc>
                <a:spcBef>
                  <a:spcPct val="0"/>
                </a:spcBef>
              </a:pPr>
              <a:r>
                <a:rPr lang="en-US" sz="1683">
                  <a:solidFill>
                    <a:srgbClr val="000000"/>
                  </a:solidFill>
                  <a:latin typeface="Canva Sans Bold"/>
                </a:rPr>
                <a:t>2 roues motorisées</a:t>
              </a:r>
            </a:p>
          </p:txBody>
        </p:sp>
        <p:sp>
          <p:nvSpPr>
            <p:cNvPr id="11" name="AutoShape 11"/>
            <p:cNvSpPr/>
            <p:nvPr/>
          </p:nvSpPr>
          <p:spPr>
            <a:xfrm flipH="1">
              <a:off x="6134067" y="1397612"/>
              <a:ext cx="1444609" cy="1557831"/>
            </a:xfrm>
            <a:prstGeom prst="line">
              <a:avLst/>
            </a:prstGeom>
            <a:ln w="48239" cap="flat">
              <a:solidFill>
                <a:srgbClr val="000000"/>
              </a:solidFill>
              <a:prstDash val="solid"/>
              <a:headEnd type="none" w="sm" len="sm"/>
              <a:tailEnd type="arrow" w="med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4457411" y="942184"/>
              <a:ext cx="6751729" cy="29230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83"/>
                </a:lnSpc>
                <a:spcBef>
                  <a:spcPct val="0"/>
                </a:spcBef>
              </a:pPr>
              <a:r>
                <a:rPr lang="en-US" sz="1683">
                  <a:solidFill>
                    <a:srgbClr val="000000"/>
                  </a:solidFill>
                  <a:latin typeface="Canva Sans Bold"/>
                </a:rPr>
                <a:t>2 </a:t>
              </a:r>
              <a:r>
                <a:rPr lang="en-US" sz="1683" err="1">
                  <a:solidFill>
                    <a:srgbClr val="000000"/>
                  </a:solidFill>
                  <a:latin typeface="Canva Sans Bold"/>
                </a:rPr>
                <a:t>moteurs</a:t>
              </a:r>
              <a:endParaRPr lang="en-US" sz="1683">
                <a:solidFill>
                  <a:srgbClr val="000000"/>
                </a:solidFill>
                <a:latin typeface="Canva Sans Bold"/>
              </a:endParaRP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88328" y="352811"/>
            <a:ext cx="9376945" cy="29904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6"/>
              </a:lnSpc>
            </a:pPr>
            <a:r>
              <a:rPr lang="en-US" sz="2508">
                <a:solidFill>
                  <a:srgbClr val="000000"/>
                </a:solidFill>
                <a:latin typeface="Helvetica World"/>
              </a:rPr>
              <a:t>De </a:t>
            </a:r>
            <a:r>
              <a:rPr lang="en-US" sz="2508" err="1">
                <a:solidFill>
                  <a:srgbClr val="000000"/>
                </a:solidFill>
                <a:latin typeface="Helvetica World"/>
              </a:rPr>
              <a:t>nombreuses</a:t>
            </a:r>
            <a:r>
              <a:rPr lang="en-US" sz="2508">
                <a:solidFill>
                  <a:srgbClr val="000000"/>
                </a:solidFill>
                <a:latin typeface="Helvetica World"/>
              </a:rPr>
              <a:t> </a:t>
            </a:r>
            <a:r>
              <a:rPr lang="en-US" sz="2508" err="1">
                <a:solidFill>
                  <a:srgbClr val="000000"/>
                </a:solidFill>
                <a:latin typeface="Helvetica World"/>
              </a:rPr>
              <a:t>utilisations</a:t>
            </a:r>
            <a:r>
              <a:rPr lang="en-US" sz="2508">
                <a:solidFill>
                  <a:srgbClr val="000000"/>
                </a:solidFill>
                <a:latin typeface="Helvetica World"/>
              </a:rPr>
              <a:t> </a:t>
            </a:r>
            <a:r>
              <a:rPr lang="en-US" sz="2508" err="1">
                <a:solidFill>
                  <a:srgbClr val="000000"/>
                </a:solidFill>
                <a:latin typeface="Helvetica World"/>
              </a:rPr>
              <a:t>peuvent</a:t>
            </a:r>
            <a:r>
              <a:rPr lang="en-US" sz="2508">
                <a:solidFill>
                  <a:srgbClr val="000000"/>
                </a:solidFill>
                <a:latin typeface="Helvetica World"/>
              </a:rPr>
              <a:t> user les roues et les </a:t>
            </a:r>
            <a:r>
              <a:rPr lang="en-US" sz="2508" err="1">
                <a:solidFill>
                  <a:srgbClr val="000000"/>
                </a:solidFill>
                <a:latin typeface="Helvetica World"/>
              </a:rPr>
              <a:t>moteurs</a:t>
            </a:r>
            <a:r>
              <a:rPr lang="en-US" sz="2508">
                <a:solidFill>
                  <a:srgbClr val="000000"/>
                </a:solidFill>
                <a:latin typeface="Helvetica World"/>
              </a:rPr>
              <a:t> </a:t>
            </a:r>
            <a:r>
              <a:rPr lang="en-US" sz="2508" err="1">
                <a:solidFill>
                  <a:srgbClr val="000000"/>
                </a:solidFill>
                <a:latin typeface="Helvetica World"/>
              </a:rPr>
              <a:t>ce</a:t>
            </a:r>
            <a:r>
              <a:rPr lang="en-US" sz="2508">
                <a:solidFill>
                  <a:srgbClr val="000000"/>
                </a:solidFill>
                <a:latin typeface="Helvetica World"/>
              </a:rPr>
              <a:t> qui </a:t>
            </a:r>
            <a:r>
              <a:rPr lang="en-US" sz="2508" err="1">
                <a:solidFill>
                  <a:srgbClr val="000000"/>
                </a:solidFill>
                <a:latin typeface="Helvetica World"/>
              </a:rPr>
              <a:t>peut</a:t>
            </a:r>
            <a:r>
              <a:rPr lang="en-US" sz="2508">
                <a:solidFill>
                  <a:srgbClr val="000000"/>
                </a:solidFill>
                <a:latin typeface="Helvetica World"/>
              </a:rPr>
              <a:t> </a:t>
            </a:r>
            <a:r>
              <a:rPr lang="en-US" sz="2508" err="1">
                <a:solidFill>
                  <a:srgbClr val="000000"/>
                </a:solidFill>
                <a:latin typeface="Helvetica World"/>
              </a:rPr>
              <a:t>provoquer</a:t>
            </a:r>
            <a:r>
              <a:rPr lang="en-US" sz="2508">
                <a:solidFill>
                  <a:srgbClr val="000000"/>
                </a:solidFill>
                <a:latin typeface="Helvetica World"/>
              </a:rPr>
              <a:t> des </a:t>
            </a:r>
            <a:r>
              <a:rPr lang="en-US" sz="2508" err="1">
                <a:solidFill>
                  <a:srgbClr val="000000"/>
                </a:solidFill>
                <a:latin typeface="Helvetica World"/>
              </a:rPr>
              <a:t>problèmes</a:t>
            </a:r>
            <a:r>
              <a:rPr lang="en-US" sz="2508">
                <a:solidFill>
                  <a:srgbClr val="000000"/>
                </a:solidFill>
                <a:latin typeface="Helvetica World"/>
              </a:rPr>
              <a:t> dans </a:t>
            </a:r>
            <a:r>
              <a:rPr lang="en-US" sz="2508" err="1">
                <a:solidFill>
                  <a:srgbClr val="000000"/>
                </a:solidFill>
                <a:latin typeface="Helvetica World"/>
              </a:rPr>
              <a:t>leur</a:t>
            </a:r>
            <a:r>
              <a:rPr lang="en-US" sz="2508">
                <a:solidFill>
                  <a:srgbClr val="000000"/>
                </a:solidFill>
                <a:latin typeface="Helvetica World"/>
              </a:rPr>
              <a:t> rotation.</a:t>
            </a:r>
          </a:p>
          <a:p>
            <a:pPr>
              <a:lnSpc>
                <a:spcPts val="3486"/>
              </a:lnSpc>
            </a:pPr>
            <a:r>
              <a:rPr lang="en-US" sz="2508">
                <a:solidFill>
                  <a:srgbClr val="000000"/>
                </a:solidFill>
                <a:latin typeface="Helvetica World"/>
              </a:rPr>
              <a:t>   </a:t>
            </a:r>
          </a:p>
          <a:p>
            <a:pPr>
              <a:lnSpc>
                <a:spcPts val="3486"/>
              </a:lnSpc>
            </a:pPr>
            <a:r>
              <a:rPr lang="en-US" sz="2508">
                <a:solidFill>
                  <a:srgbClr val="000000"/>
                </a:solidFill>
                <a:latin typeface="Helvetica World"/>
              </a:rPr>
              <a:t>   </a:t>
            </a:r>
            <a:r>
              <a:rPr lang="en-US" sz="2508">
                <a:solidFill>
                  <a:srgbClr val="000000"/>
                </a:solidFill>
                <a:latin typeface="Helvetica World Bold"/>
              </a:rPr>
              <a:t>Si le robot </a:t>
            </a:r>
            <a:r>
              <a:rPr lang="en-US" sz="2508" err="1">
                <a:solidFill>
                  <a:srgbClr val="000000"/>
                </a:solidFill>
                <a:latin typeface="Helvetica World Bold"/>
              </a:rPr>
              <a:t>avance</a:t>
            </a:r>
            <a:r>
              <a:rPr lang="en-US" sz="2508">
                <a:solidFill>
                  <a:srgbClr val="000000"/>
                </a:solidFill>
                <a:latin typeface="Helvetica World Bold"/>
              </a:rPr>
              <a:t> très </a:t>
            </a:r>
            <a:r>
              <a:rPr lang="en-US" sz="2508" err="1">
                <a:solidFill>
                  <a:srgbClr val="000000"/>
                </a:solidFill>
                <a:latin typeface="Helvetica World Bold"/>
              </a:rPr>
              <a:t>lentement</a:t>
            </a:r>
            <a:r>
              <a:rPr lang="en-US" sz="2508">
                <a:solidFill>
                  <a:srgbClr val="000000"/>
                </a:solidFill>
                <a:latin typeface="Helvetica World Bold"/>
              </a:rPr>
              <a:t> </a:t>
            </a:r>
          </a:p>
          <a:p>
            <a:pPr>
              <a:lnSpc>
                <a:spcPts val="3486"/>
              </a:lnSpc>
            </a:pPr>
            <a:r>
              <a:rPr lang="en-US" sz="2508">
                <a:solidFill>
                  <a:srgbClr val="000000"/>
                </a:solidFill>
                <a:latin typeface="Helvetica World Bold"/>
              </a:rPr>
              <a:t>   Si le robot </a:t>
            </a:r>
            <a:r>
              <a:rPr lang="en-US" sz="2508" err="1">
                <a:solidFill>
                  <a:srgbClr val="000000"/>
                </a:solidFill>
                <a:latin typeface="Helvetica World Bold"/>
              </a:rPr>
              <a:t>tourne</a:t>
            </a:r>
            <a:r>
              <a:rPr lang="en-US" sz="2508">
                <a:solidFill>
                  <a:srgbClr val="000000"/>
                </a:solidFill>
                <a:latin typeface="Helvetica World Bold"/>
              </a:rPr>
              <a:t> </a:t>
            </a:r>
            <a:r>
              <a:rPr lang="en-US" sz="2508" err="1">
                <a:solidFill>
                  <a:srgbClr val="000000"/>
                </a:solidFill>
                <a:latin typeface="Helvetica World Bold"/>
              </a:rPr>
              <a:t>en</a:t>
            </a:r>
            <a:r>
              <a:rPr lang="en-US" sz="2508">
                <a:solidFill>
                  <a:srgbClr val="000000"/>
                </a:solidFill>
                <a:latin typeface="Helvetica World Bold"/>
              </a:rPr>
              <a:t> </a:t>
            </a:r>
            <a:r>
              <a:rPr lang="en-US" sz="2508" err="1">
                <a:solidFill>
                  <a:srgbClr val="000000"/>
                </a:solidFill>
                <a:latin typeface="Helvetica World Bold"/>
              </a:rPr>
              <a:t>rond</a:t>
            </a:r>
            <a:r>
              <a:rPr lang="en-US" sz="2508">
                <a:solidFill>
                  <a:srgbClr val="000000"/>
                </a:solidFill>
                <a:latin typeface="Helvetica World Bold"/>
              </a:rPr>
              <a:t>, </a:t>
            </a:r>
            <a:r>
              <a:rPr lang="en-US" sz="2508" err="1">
                <a:solidFill>
                  <a:srgbClr val="000000"/>
                </a:solidFill>
                <a:latin typeface="Helvetica World Bold"/>
              </a:rPr>
              <a:t>une</a:t>
            </a:r>
            <a:r>
              <a:rPr lang="en-US" sz="2508">
                <a:solidFill>
                  <a:srgbClr val="000000"/>
                </a:solidFill>
                <a:latin typeface="Helvetica World Bold"/>
              </a:rPr>
              <a:t> </a:t>
            </a:r>
            <a:r>
              <a:rPr lang="en-US" sz="2508" err="1">
                <a:solidFill>
                  <a:srgbClr val="000000"/>
                </a:solidFill>
                <a:latin typeface="Helvetica World Bold"/>
              </a:rPr>
              <a:t>seule</a:t>
            </a:r>
            <a:r>
              <a:rPr lang="en-US" sz="2508">
                <a:solidFill>
                  <a:srgbClr val="000000"/>
                </a:solidFill>
                <a:latin typeface="Helvetica World Bold"/>
              </a:rPr>
              <a:t> roue </a:t>
            </a:r>
            <a:r>
              <a:rPr lang="en-US" sz="2508" err="1">
                <a:solidFill>
                  <a:srgbClr val="000000"/>
                </a:solidFill>
                <a:latin typeface="Helvetica World Bold"/>
              </a:rPr>
              <a:t>est</a:t>
            </a:r>
            <a:r>
              <a:rPr lang="en-US" sz="2508">
                <a:solidFill>
                  <a:srgbClr val="000000"/>
                </a:solidFill>
                <a:latin typeface="Helvetica World Bold"/>
              </a:rPr>
              <a:t> </a:t>
            </a:r>
            <a:r>
              <a:rPr lang="en-US" sz="2508" err="1">
                <a:solidFill>
                  <a:srgbClr val="000000"/>
                </a:solidFill>
                <a:latin typeface="Helvetica World Bold"/>
              </a:rPr>
              <a:t>en</a:t>
            </a:r>
            <a:r>
              <a:rPr lang="en-US" sz="2508">
                <a:solidFill>
                  <a:srgbClr val="000000"/>
                </a:solidFill>
                <a:latin typeface="Helvetica World Bold"/>
              </a:rPr>
              <a:t> rotation </a:t>
            </a:r>
          </a:p>
          <a:p>
            <a:pPr>
              <a:lnSpc>
                <a:spcPts val="3486"/>
              </a:lnSpc>
            </a:pPr>
            <a:r>
              <a:rPr lang="en-US" sz="2508">
                <a:solidFill>
                  <a:srgbClr val="000000"/>
                </a:solidFill>
                <a:latin typeface="Helvetica World Bold"/>
              </a:rPr>
              <a:t>     Alors observer </a:t>
            </a:r>
            <a:r>
              <a:rPr lang="en-US" sz="2508" err="1">
                <a:solidFill>
                  <a:srgbClr val="000000"/>
                </a:solidFill>
                <a:latin typeface="Helvetica World Bold"/>
              </a:rPr>
              <a:t>l’état</a:t>
            </a:r>
            <a:r>
              <a:rPr lang="en-US" sz="2508">
                <a:solidFill>
                  <a:srgbClr val="000000"/>
                </a:solidFill>
                <a:latin typeface="Helvetica World Bold"/>
              </a:rPr>
              <a:t> des roues et des </a:t>
            </a:r>
            <a:r>
              <a:rPr lang="en-US" sz="2508" err="1">
                <a:solidFill>
                  <a:srgbClr val="000000"/>
                </a:solidFill>
                <a:latin typeface="Helvetica World Bold"/>
              </a:rPr>
              <a:t>moteurs</a:t>
            </a:r>
            <a:endParaRPr lang="en-US" sz="2508">
              <a:solidFill>
                <a:srgbClr val="000000"/>
              </a:solidFill>
              <a:latin typeface="Helvetica World Bold"/>
            </a:endParaRPr>
          </a:p>
          <a:p>
            <a:pPr>
              <a:lnSpc>
                <a:spcPts val="843"/>
              </a:lnSpc>
            </a:pPr>
            <a:endParaRPr lang="en-US" sz="2508">
              <a:solidFill>
                <a:srgbClr val="000000"/>
              </a:solidFill>
              <a:latin typeface="Helvetica World Bold"/>
            </a:endParaRPr>
          </a:p>
          <a:p>
            <a:pPr>
              <a:lnSpc>
                <a:spcPts val="1267"/>
              </a:lnSpc>
            </a:pPr>
            <a:endParaRPr lang="en-US" sz="2508">
              <a:solidFill>
                <a:srgbClr val="000000"/>
              </a:solidFill>
              <a:latin typeface="Helvetica World Bold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0" y="0"/>
                </a:moveTo>
                <a:lnTo>
                  <a:pt x="9753600" y="0"/>
                </a:lnTo>
                <a:lnTo>
                  <a:pt x="9753600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/>
          <p:nvPr/>
        </p:nvGrpSpPr>
        <p:grpSpPr>
          <a:xfrm>
            <a:off x="0" y="5074451"/>
            <a:ext cx="9753600" cy="2245310"/>
            <a:chOff x="0" y="0"/>
            <a:chExt cx="4816593" cy="110879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816592" cy="1108795"/>
            </a:xfrm>
            <a:custGeom>
              <a:avLst/>
              <a:gdLst/>
              <a:ahLst/>
              <a:cxnLst/>
              <a:rect l="l" t="t" r="r" b="b"/>
              <a:pathLst>
                <a:path w="4816592" h="1108795">
                  <a:moveTo>
                    <a:pt x="21590" y="0"/>
                  </a:moveTo>
                  <a:lnTo>
                    <a:pt x="4795002" y="0"/>
                  </a:lnTo>
                  <a:cubicBezTo>
                    <a:pt x="4800728" y="0"/>
                    <a:pt x="4806220" y="2275"/>
                    <a:pt x="4810269" y="6324"/>
                  </a:cubicBezTo>
                  <a:cubicBezTo>
                    <a:pt x="4814318" y="10372"/>
                    <a:pt x="4816592" y="15864"/>
                    <a:pt x="4816592" y="21590"/>
                  </a:cubicBezTo>
                  <a:lnTo>
                    <a:pt x="4816592" y="1087205"/>
                  </a:lnTo>
                  <a:cubicBezTo>
                    <a:pt x="4816592" y="1099129"/>
                    <a:pt x="4806926" y="1108795"/>
                    <a:pt x="4795002" y="1108795"/>
                  </a:cubicBezTo>
                  <a:lnTo>
                    <a:pt x="21590" y="1108795"/>
                  </a:lnTo>
                  <a:cubicBezTo>
                    <a:pt x="15864" y="1108795"/>
                    <a:pt x="10372" y="1106520"/>
                    <a:pt x="6324" y="1102471"/>
                  </a:cubicBezTo>
                  <a:cubicBezTo>
                    <a:pt x="2275" y="1098422"/>
                    <a:pt x="0" y="1092931"/>
                    <a:pt x="0" y="1087205"/>
                  </a:cubicBezTo>
                  <a:lnTo>
                    <a:pt x="0" y="21590"/>
                  </a:lnTo>
                  <a:cubicBezTo>
                    <a:pt x="0" y="9666"/>
                    <a:pt x="9666" y="0"/>
                    <a:pt x="21590" y="0"/>
                  </a:cubicBez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4816593" cy="1146895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3610633" y="314461"/>
            <a:ext cx="7804376" cy="7804376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D2247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6768058" y="2397546"/>
            <a:ext cx="2835861" cy="2676905"/>
            <a:chOff x="0" y="0"/>
            <a:chExt cx="812800" cy="767241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767241"/>
            </a:xfrm>
            <a:custGeom>
              <a:avLst/>
              <a:gdLst/>
              <a:ahLst/>
              <a:cxnLst/>
              <a:rect l="l" t="t" r="r" b="b"/>
              <a:pathLst>
                <a:path w="812800" h="767241">
                  <a:moveTo>
                    <a:pt x="406400" y="0"/>
                  </a:moveTo>
                  <a:cubicBezTo>
                    <a:pt x="181951" y="0"/>
                    <a:pt x="0" y="171753"/>
                    <a:pt x="0" y="383620"/>
                  </a:cubicBezTo>
                  <a:cubicBezTo>
                    <a:pt x="0" y="595488"/>
                    <a:pt x="181951" y="767241"/>
                    <a:pt x="406400" y="767241"/>
                  </a:cubicBezTo>
                  <a:cubicBezTo>
                    <a:pt x="630849" y="767241"/>
                    <a:pt x="812800" y="595488"/>
                    <a:pt x="812800" y="383620"/>
                  </a:cubicBezTo>
                  <a:cubicBezTo>
                    <a:pt x="812800" y="171753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BEB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33829"/>
              <a:ext cx="660400" cy="661483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-528285" y="1872596"/>
            <a:ext cx="4597630" cy="4597630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D2247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731520" y="3392344"/>
            <a:ext cx="2879113" cy="2613640"/>
            <a:chOff x="0" y="0"/>
            <a:chExt cx="895358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95358" cy="812800"/>
            </a:xfrm>
            <a:custGeom>
              <a:avLst/>
              <a:gdLst/>
              <a:ahLst/>
              <a:cxnLst/>
              <a:rect l="l" t="t" r="r" b="b"/>
              <a:pathLst>
                <a:path w="895358" h="812800">
                  <a:moveTo>
                    <a:pt x="447679" y="0"/>
                  </a:moveTo>
                  <a:cubicBezTo>
                    <a:pt x="200433" y="0"/>
                    <a:pt x="0" y="181951"/>
                    <a:pt x="0" y="406400"/>
                  </a:cubicBezTo>
                  <a:cubicBezTo>
                    <a:pt x="0" y="630849"/>
                    <a:pt x="200433" y="812800"/>
                    <a:pt x="447679" y="812800"/>
                  </a:cubicBezTo>
                  <a:cubicBezTo>
                    <a:pt x="694925" y="812800"/>
                    <a:pt x="895358" y="630849"/>
                    <a:pt x="895358" y="406400"/>
                  </a:cubicBezTo>
                  <a:cubicBezTo>
                    <a:pt x="895358" y="181951"/>
                    <a:pt x="694925" y="0"/>
                    <a:pt x="447679" y="0"/>
                  </a:cubicBezTo>
                  <a:close/>
                </a:path>
              </a:pathLst>
            </a:custGeom>
            <a:solidFill>
              <a:srgbClr val="FFFBEB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83940" y="38100"/>
              <a:ext cx="727478" cy="698500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4475792" y="3161621"/>
            <a:ext cx="2831866" cy="2673134"/>
            <a:chOff x="0" y="0"/>
            <a:chExt cx="812800" cy="767241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767241"/>
            </a:xfrm>
            <a:custGeom>
              <a:avLst/>
              <a:gdLst/>
              <a:ahLst/>
              <a:cxnLst/>
              <a:rect l="l" t="t" r="r" b="b"/>
              <a:pathLst>
                <a:path w="812800" h="767241">
                  <a:moveTo>
                    <a:pt x="406400" y="0"/>
                  </a:moveTo>
                  <a:cubicBezTo>
                    <a:pt x="181951" y="0"/>
                    <a:pt x="0" y="171753"/>
                    <a:pt x="0" y="383620"/>
                  </a:cubicBezTo>
                  <a:cubicBezTo>
                    <a:pt x="0" y="595488"/>
                    <a:pt x="181951" y="767241"/>
                    <a:pt x="406400" y="767241"/>
                  </a:cubicBezTo>
                  <a:cubicBezTo>
                    <a:pt x="630849" y="767241"/>
                    <a:pt x="812800" y="595488"/>
                    <a:pt x="812800" y="383620"/>
                  </a:cubicBezTo>
                  <a:cubicBezTo>
                    <a:pt x="812800" y="171753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BEB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76200" y="33829"/>
              <a:ext cx="660400" cy="661483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21" name="Freeform 21"/>
          <p:cNvSpPr/>
          <p:nvPr/>
        </p:nvSpPr>
        <p:spPr>
          <a:xfrm rot="9804021">
            <a:off x="1434076" y="3606335"/>
            <a:ext cx="672910" cy="894232"/>
          </a:xfrm>
          <a:custGeom>
            <a:avLst/>
            <a:gdLst/>
            <a:ahLst/>
            <a:cxnLst/>
            <a:rect l="l" t="t" r="r" b="b"/>
            <a:pathLst>
              <a:path w="672910" h="894232">
                <a:moveTo>
                  <a:pt x="0" y="0"/>
                </a:moveTo>
                <a:lnTo>
                  <a:pt x="672909" y="0"/>
                </a:lnTo>
                <a:lnTo>
                  <a:pt x="672909" y="894233"/>
                </a:lnTo>
                <a:lnTo>
                  <a:pt x="0" y="89423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22" name="TextBox 22"/>
          <p:cNvSpPr txBox="1"/>
          <p:nvPr/>
        </p:nvSpPr>
        <p:spPr>
          <a:xfrm>
            <a:off x="916262" y="4115526"/>
            <a:ext cx="2509630" cy="17691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62"/>
              </a:lnSpc>
            </a:pPr>
            <a:endParaRPr/>
          </a:p>
          <a:p>
            <a:pPr algn="ctr">
              <a:lnSpc>
                <a:spcPts val="2762"/>
              </a:lnSpc>
            </a:pPr>
            <a:r>
              <a:rPr lang="en-US" sz="1973" u="sng">
                <a:solidFill>
                  <a:srgbClr val="263356"/>
                </a:solidFill>
                <a:latin typeface="Cubao Narrow"/>
                <a:hlinkClick r:id="rId5" action="ppaction://hlinksldjump"/>
              </a:rPr>
              <a:t>Il faut tester l’alimentation électrique du robot</a:t>
            </a:r>
          </a:p>
          <a:p>
            <a:pPr algn="ctr">
              <a:lnSpc>
                <a:spcPts val="2762"/>
              </a:lnSpc>
              <a:spcBef>
                <a:spcPct val="0"/>
              </a:spcBef>
            </a:pPr>
            <a:endParaRPr lang="en-US" sz="1973" u="sng">
              <a:solidFill>
                <a:srgbClr val="263356"/>
              </a:solidFill>
              <a:latin typeface="Cubao Narrow"/>
              <a:hlinkClick r:id="rId5" action="ppaction://hlinksldjump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903816" y="4480268"/>
            <a:ext cx="1983410" cy="13544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84"/>
              </a:lnSpc>
            </a:pPr>
            <a:r>
              <a:rPr lang="en-US" sz="2349" u="sng">
                <a:solidFill>
                  <a:srgbClr val="263356"/>
                </a:solidFill>
                <a:latin typeface="Cubao Narrow"/>
                <a:hlinkClick r:id="rId6" action="ppaction://hlinksldjump"/>
              </a:rPr>
              <a:t> </a:t>
            </a:r>
          </a:p>
          <a:p>
            <a:pPr algn="ctr">
              <a:lnSpc>
                <a:spcPts val="2584"/>
              </a:lnSpc>
            </a:pPr>
            <a:r>
              <a:rPr lang="en-US" sz="2349" u="sng">
                <a:solidFill>
                  <a:srgbClr val="263356"/>
                </a:solidFill>
                <a:latin typeface="Cubao Narrow"/>
                <a:hlinkClick r:id="rId6" action="ppaction://hlinksldjump"/>
              </a:rPr>
              <a:t> Il faut changer  la roue </a:t>
            </a:r>
          </a:p>
          <a:p>
            <a:pPr algn="ctr">
              <a:lnSpc>
                <a:spcPts val="2701"/>
              </a:lnSpc>
            </a:pPr>
            <a:endParaRPr lang="en-US" sz="2349" u="sng">
              <a:solidFill>
                <a:srgbClr val="263356"/>
              </a:solidFill>
              <a:latin typeface="Cubao Narrow"/>
              <a:hlinkClick r:id="rId6" action="ppaction://hlinksldjump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386877" y="2340396"/>
            <a:ext cx="2767307" cy="821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45"/>
              </a:lnSpc>
              <a:spcBef>
                <a:spcPct val="0"/>
              </a:spcBef>
            </a:pPr>
            <a:r>
              <a:rPr lang="en-US" sz="2318">
                <a:solidFill>
                  <a:srgbClr val="FAF4B7"/>
                </a:solidFill>
                <a:latin typeface="Ubuntu Bold"/>
              </a:rPr>
              <a:t>SI LE VOYANT NE S’ALLUME PAS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4681266" y="1251856"/>
            <a:ext cx="4657955" cy="821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45"/>
              </a:lnSpc>
              <a:spcBef>
                <a:spcPct val="0"/>
              </a:spcBef>
            </a:pPr>
            <a:r>
              <a:rPr lang="en-US" sz="2318" u="none" strike="noStrike">
                <a:solidFill>
                  <a:srgbClr val="FAF4B7"/>
                </a:solidFill>
                <a:latin typeface="Ubuntu Bold"/>
              </a:rPr>
              <a:t>SI LE VOYANT EST ALLUMÉ </a:t>
            </a:r>
          </a:p>
          <a:p>
            <a:pPr marL="0" lvl="0" indent="0" algn="ctr">
              <a:lnSpc>
                <a:spcPts val="3245"/>
              </a:lnSpc>
              <a:spcBef>
                <a:spcPct val="0"/>
              </a:spcBef>
            </a:pPr>
            <a:r>
              <a:rPr lang="en-US" sz="2318" u="none" strike="noStrike">
                <a:solidFill>
                  <a:srgbClr val="FAF4B7"/>
                </a:solidFill>
                <a:latin typeface="Ubuntu Bold"/>
              </a:rPr>
              <a:t>MAIS LE ROBOT AVANCE MAL</a:t>
            </a:r>
          </a:p>
        </p:txBody>
      </p:sp>
      <p:sp>
        <p:nvSpPr>
          <p:cNvPr id="26" name="Freeform 26"/>
          <p:cNvSpPr/>
          <p:nvPr/>
        </p:nvSpPr>
        <p:spPr>
          <a:xfrm rot="9945182">
            <a:off x="4805589" y="4162133"/>
            <a:ext cx="507116" cy="673909"/>
          </a:xfrm>
          <a:custGeom>
            <a:avLst/>
            <a:gdLst/>
            <a:ahLst/>
            <a:cxnLst/>
            <a:rect l="l" t="t" r="r" b="b"/>
            <a:pathLst>
              <a:path w="507116" h="673909">
                <a:moveTo>
                  <a:pt x="0" y="0"/>
                </a:moveTo>
                <a:lnTo>
                  <a:pt x="507116" y="0"/>
                </a:lnTo>
                <a:lnTo>
                  <a:pt x="507116" y="673909"/>
                </a:lnTo>
                <a:lnTo>
                  <a:pt x="0" y="67390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27" name="Freeform 27"/>
          <p:cNvSpPr/>
          <p:nvPr/>
        </p:nvSpPr>
        <p:spPr>
          <a:xfrm rot="-7228260">
            <a:off x="8825870" y="3502894"/>
            <a:ext cx="474264" cy="630252"/>
          </a:xfrm>
          <a:custGeom>
            <a:avLst/>
            <a:gdLst/>
            <a:ahLst/>
            <a:cxnLst/>
            <a:rect l="l" t="t" r="r" b="b"/>
            <a:pathLst>
              <a:path w="474264" h="630252">
                <a:moveTo>
                  <a:pt x="0" y="0"/>
                </a:moveTo>
                <a:lnTo>
                  <a:pt x="474264" y="0"/>
                </a:lnTo>
                <a:lnTo>
                  <a:pt x="474264" y="630251"/>
                </a:lnTo>
                <a:lnTo>
                  <a:pt x="0" y="63025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28" name="TextBox 28"/>
          <p:cNvSpPr txBox="1"/>
          <p:nvPr/>
        </p:nvSpPr>
        <p:spPr>
          <a:xfrm>
            <a:off x="5059147" y="3711501"/>
            <a:ext cx="1752265" cy="3985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0"/>
              </a:lnSpc>
              <a:spcBef>
                <a:spcPct val="0"/>
              </a:spcBef>
            </a:pPr>
            <a:r>
              <a:rPr lang="en-US" sz="1540">
                <a:solidFill>
                  <a:srgbClr val="000000"/>
                </a:solidFill>
                <a:latin typeface="Helvetica World"/>
              </a:rPr>
              <a:t>Si une roue est cassée ou abimée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7238644" y="2870956"/>
            <a:ext cx="1866565" cy="7866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0"/>
              </a:lnSpc>
              <a:spcBef>
                <a:spcPct val="0"/>
              </a:spcBef>
            </a:pPr>
            <a:r>
              <a:rPr lang="en-US" sz="1540">
                <a:solidFill>
                  <a:srgbClr val="000000"/>
                </a:solidFill>
                <a:latin typeface="Helvetica World"/>
              </a:rPr>
              <a:t>Si la roue est en bon état mais que le moteur ne fonctionne pas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6507661" y="4678624"/>
            <a:ext cx="2597549" cy="2451951"/>
            <a:chOff x="0" y="0"/>
            <a:chExt cx="812800" cy="767241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767241"/>
            </a:xfrm>
            <a:custGeom>
              <a:avLst/>
              <a:gdLst/>
              <a:ahLst/>
              <a:cxnLst/>
              <a:rect l="l" t="t" r="r" b="b"/>
              <a:pathLst>
                <a:path w="812800" h="767241">
                  <a:moveTo>
                    <a:pt x="406400" y="0"/>
                  </a:moveTo>
                  <a:cubicBezTo>
                    <a:pt x="181951" y="0"/>
                    <a:pt x="0" y="171753"/>
                    <a:pt x="0" y="383620"/>
                  </a:cubicBezTo>
                  <a:cubicBezTo>
                    <a:pt x="0" y="595488"/>
                    <a:pt x="181951" y="767241"/>
                    <a:pt x="406400" y="767241"/>
                  </a:cubicBezTo>
                  <a:cubicBezTo>
                    <a:pt x="630849" y="767241"/>
                    <a:pt x="812800" y="595488"/>
                    <a:pt x="812800" y="383620"/>
                  </a:cubicBezTo>
                  <a:cubicBezTo>
                    <a:pt x="812800" y="171753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BEB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33829"/>
              <a:ext cx="660400" cy="661483"/>
            </a:xfrm>
            <a:prstGeom prst="rect">
              <a:avLst/>
            </a:prstGeom>
          </p:spPr>
          <p:txBody>
            <a:bodyPr lIns="27093" tIns="27093" rIns="27093" bIns="27093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6828289" y="3334026"/>
            <a:ext cx="2336533" cy="19486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144"/>
              </a:lnSpc>
            </a:pPr>
            <a:r>
              <a:rPr lang="en-US" sz="2245" u="sng" dirty="0">
                <a:solidFill>
                  <a:srgbClr val="263356"/>
                </a:solidFill>
                <a:latin typeface="Cubao Narrow"/>
                <a:hlinkClick r:id="rId11" action="ppaction://hlinksldjump"/>
              </a:rPr>
              <a:t> </a:t>
            </a:r>
          </a:p>
          <a:p>
            <a:pPr algn="ctr">
              <a:lnSpc>
                <a:spcPts val="3144"/>
              </a:lnSpc>
            </a:pPr>
            <a:r>
              <a:rPr lang="en-US" sz="2245" u="sng" dirty="0">
                <a:solidFill>
                  <a:srgbClr val="263356"/>
                </a:solidFill>
                <a:latin typeface="Cubao Narrow"/>
                <a:hlinkClick r:id="rId11" action="ppaction://hlinksldjump"/>
              </a:rPr>
              <a:t> Il faut  </a:t>
            </a:r>
            <a:r>
              <a:rPr lang="en-US" sz="2245" u="sng" dirty="0" err="1">
                <a:solidFill>
                  <a:srgbClr val="263356"/>
                </a:solidFill>
                <a:latin typeface="Cubao Narrow"/>
                <a:hlinkClick r:id="rId11" action="ppaction://hlinksldjump"/>
              </a:rPr>
              <a:t>remplacer</a:t>
            </a:r>
            <a:r>
              <a:rPr lang="en-US" sz="2245" u="sng" dirty="0">
                <a:solidFill>
                  <a:srgbClr val="263356"/>
                </a:solidFill>
                <a:latin typeface="Cubao Narrow"/>
                <a:hlinkClick r:id="rId11" action="ppaction://hlinksldjump"/>
              </a:rPr>
              <a:t> le </a:t>
            </a:r>
            <a:r>
              <a:rPr lang="en-US" sz="2245" u="sng" dirty="0" err="1">
                <a:solidFill>
                  <a:srgbClr val="263356"/>
                </a:solidFill>
                <a:latin typeface="Cubao Narrow"/>
                <a:hlinkClick r:id="rId11" action="ppaction://hlinksldjump"/>
              </a:rPr>
              <a:t>moteur</a:t>
            </a:r>
            <a:r>
              <a:rPr lang="en-US" sz="2245" u="sng" dirty="0">
                <a:solidFill>
                  <a:srgbClr val="263356"/>
                </a:solidFill>
                <a:latin typeface="Cubao Narrow"/>
                <a:hlinkClick r:id="rId11" action="ppaction://hlinksldjump"/>
              </a:rPr>
              <a:t> </a:t>
            </a:r>
            <a:r>
              <a:rPr lang="en-US" sz="2245" u="sng" dirty="0" err="1">
                <a:solidFill>
                  <a:srgbClr val="263356"/>
                </a:solidFill>
                <a:latin typeface="Cubao Narrow"/>
                <a:hlinkClick r:id="rId11" action="ppaction://hlinksldjump"/>
              </a:rPr>
              <a:t>ou</a:t>
            </a:r>
            <a:r>
              <a:rPr lang="en-US" sz="2245" u="sng" dirty="0">
                <a:solidFill>
                  <a:srgbClr val="263356"/>
                </a:solidFill>
                <a:latin typeface="Cubao Narrow"/>
                <a:hlinkClick r:id="rId11" action="ppaction://hlinksldjump"/>
              </a:rPr>
              <a:t> verifier les </a:t>
            </a:r>
            <a:r>
              <a:rPr lang="en-US" sz="2245" u="sng" dirty="0" err="1">
                <a:solidFill>
                  <a:srgbClr val="263356"/>
                </a:solidFill>
                <a:latin typeface="Cubao Narrow"/>
                <a:hlinkClick r:id="rId11" action="ppaction://hlinksldjump"/>
              </a:rPr>
              <a:t>branchements</a:t>
            </a:r>
            <a:endParaRPr lang="en-US" sz="2245" u="sng" dirty="0">
              <a:solidFill>
                <a:srgbClr val="263356"/>
              </a:solidFill>
              <a:latin typeface="Cubao Narrow"/>
              <a:hlinkClick r:id="rId11" action="ppaction://hlinksldjump"/>
            </a:endParaRPr>
          </a:p>
          <a:p>
            <a:pPr algn="ctr">
              <a:lnSpc>
                <a:spcPts val="3286"/>
              </a:lnSpc>
              <a:spcBef>
                <a:spcPct val="0"/>
              </a:spcBef>
            </a:pPr>
            <a:endParaRPr lang="en-US" sz="2245" u="sng" dirty="0">
              <a:solidFill>
                <a:srgbClr val="263356"/>
              </a:solidFill>
              <a:latin typeface="Cubao Narrow"/>
              <a:hlinkClick r:id="rId11" action="ppaction://hlinksldjump"/>
            </a:endParaRPr>
          </a:p>
        </p:txBody>
      </p:sp>
      <p:sp>
        <p:nvSpPr>
          <p:cNvPr id="34" name="TextBox 34"/>
          <p:cNvSpPr txBox="1"/>
          <p:nvPr/>
        </p:nvSpPr>
        <p:spPr>
          <a:xfrm>
            <a:off x="6887226" y="5698003"/>
            <a:ext cx="1796211" cy="15990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44"/>
              </a:lnSpc>
            </a:pPr>
            <a:r>
              <a:rPr lang="en-US" sz="2245" u="sng">
                <a:solidFill>
                  <a:srgbClr val="263356"/>
                </a:solidFill>
                <a:latin typeface="Cubao Narrow"/>
                <a:hlinkClick r:id="" action="ppaction://noaction"/>
              </a:rPr>
              <a:t> </a:t>
            </a:r>
          </a:p>
          <a:p>
            <a:pPr algn="ctr">
              <a:lnSpc>
                <a:spcPts val="3144"/>
              </a:lnSpc>
            </a:pPr>
            <a:r>
              <a:rPr lang="en-US" sz="2245" u="sng">
                <a:solidFill>
                  <a:srgbClr val="263356"/>
                </a:solidFill>
                <a:latin typeface="Cubao Narrow"/>
                <a:hlinkClick r:id="" action="ppaction://noaction"/>
              </a:rPr>
              <a:t> Il faut  réparer le moteur</a:t>
            </a:r>
          </a:p>
          <a:p>
            <a:pPr algn="ctr">
              <a:lnSpc>
                <a:spcPts val="3286"/>
              </a:lnSpc>
              <a:spcBef>
                <a:spcPct val="0"/>
              </a:spcBef>
            </a:pPr>
            <a:endParaRPr lang="en-US" sz="2245" u="sng">
              <a:solidFill>
                <a:srgbClr val="263356"/>
              </a:solidFill>
              <a:latin typeface="Cubao Narrow"/>
              <a:hlinkClick r:id="" action="ppaction://noaction"/>
            </a:endParaRPr>
          </a:p>
        </p:txBody>
      </p:sp>
      <p:sp>
        <p:nvSpPr>
          <p:cNvPr id="35" name="Freeform 35"/>
          <p:cNvSpPr/>
          <p:nvPr/>
        </p:nvSpPr>
        <p:spPr>
          <a:xfrm rot="-7228260">
            <a:off x="8258433" y="5690858"/>
            <a:ext cx="474264" cy="630252"/>
          </a:xfrm>
          <a:custGeom>
            <a:avLst/>
            <a:gdLst/>
            <a:ahLst/>
            <a:cxnLst/>
            <a:rect l="l" t="t" r="r" b="b"/>
            <a:pathLst>
              <a:path w="474264" h="630252">
                <a:moveTo>
                  <a:pt x="0" y="0"/>
                </a:moveTo>
                <a:lnTo>
                  <a:pt x="474264" y="0"/>
                </a:lnTo>
                <a:lnTo>
                  <a:pt x="474264" y="630252"/>
                </a:lnTo>
                <a:lnTo>
                  <a:pt x="0" y="630252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6" name="TextBox 36"/>
          <p:cNvSpPr txBox="1"/>
          <p:nvPr/>
        </p:nvSpPr>
        <p:spPr>
          <a:xfrm>
            <a:off x="6887226" y="5486084"/>
            <a:ext cx="1752265" cy="3985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0"/>
              </a:lnSpc>
              <a:spcBef>
                <a:spcPct val="0"/>
              </a:spcBef>
            </a:pPr>
            <a:r>
              <a:rPr lang="en-US" sz="1540" dirty="0">
                <a:solidFill>
                  <a:srgbClr val="000000"/>
                </a:solidFill>
                <a:latin typeface="Helvetica World"/>
              </a:rPr>
              <a:t>Si </a:t>
            </a:r>
            <a:r>
              <a:rPr lang="en-US" sz="1540" dirty="0" err="1">
                <a:solidFill>
                  <a:srgbClr val="000000"/>
                </a:solidFill>
                <a:latin typeface="Helvetica World"/>
              </a:rPr>
              <a:t>l’axe</a:t>
            </a:r>
            <a:r>
              <a:rPr lang="en-US" sz="1540" dirty="0">
                <a:solidFill>
                  <a:srgbClr val="000000"/>
                </a:solidFill>
                <a:latin typeface="Helvetica World"/>
              </a:rPr>
              <a:t> du </a:t>
            </a:r>
            <a:r>
              <a:rPr lang="en-US" sz="1540" dirty="0" err="1">
                <a:solidFill>
                  <a:srgbClr val="000000"/>
                </a:solidFill>
                <a:latin typeface="Helvetica World"/>
              </a:rPr>
              <a:t>moteur</a:t>
            </a:r>
            <a:r>
              <a:rPr lang="en-US" sz="1540" dirty="0">
                <a:solidFill>
                  <a:srgbClr val="000000"/>
                </a:solidFill>
                <a:latin typeface="Helvetica World"/>
              </a:rPr>
              <a:t> </a:t>
            </a:r>
            <a:r>
              <a:rPr lang="en-US" sz="1540" dirty="0" err="1">
                <a:solidFill>
                  <a:srgbClr val="000000"/>
                </a:solidFill>
                <a:latin typeface="Helvetica World"/>
              </a:rPr>
              <a:t>est</a:t>
            </a:r>
            <a:r>
              <a:rPr lang="en-US" sz="1540" dirty="0">
                <a:solidFill>
                  <a:srgbClr val="000000"/>
                </a:solidFill>
                <a:latin typeface="Helvetica World"/>
              </a:rPr>
              <a:t> </a:t>
            </a:r>
            <a:r>
              <a:rPr lang="en-US" sz="1540" dirty="0" err="1">
                <a:solidFill>
                  <a:srgbClr val="000000"/>
                </a:solidFill>
                <a:latin typeface="Helvetica World"/>
              </a:rPr>
              <a:t>cassé</a:t>
            </a:r>
            <a:endParaRPr lang="en-US" sz="1540" dirty="0">
              <a:solidFill>
                <a:srgbClr val="000000"/>
              </a:solidFill>
              <a:latin typeface="Helvetica Wor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562028" y="-941392"/>
            <a:ext cx="5575919" cy="6028021"/>
          </a:xfrm>
          <a:custGeom>
            <a:avLst/>
            <a:gdLst/>
            <a:ahLst/>
            <a:cxnLst/>
            <a:rect l="l" t="t" r="r" b="b"/>
            <a:pathLst>
              <a:path w="5575919" h="6028021">
                <a:moveTo>
                  <a:pt x="0" y="0"/>
                </a:moveTo>
                <a:lnTo>
                  <a:pt x="5575920" y="0"/>
                </a:lnTo>
                <a:lnTo>
                  <a:pt x="5575920" y="6028021"/>
                </a:lnTo>
                <a:lnTo>
                  <a:pt x="0" y="602802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3" name="Group 3"/>
          <p:cNvGrpSpPr/>
          <p:nvPr/>
        </p:nvGrpSpPr>
        <p:grpSpPr>
          <a:xfrm>
            <a:off x="548493" y="2465826"/>
            <a:ext cx="8656614" cy="3689223"/>
            <a:chOff x="0" y="0"/>
            <a:chExt cx="5490351" cy="233984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490351" cy="2339845"/>
            </a:xfrm>
            <a:custGeom>
              <a:avLst/>
              <a:gdLst/>
              <a:ahLst/>
              <a:cxnLst/>
              <a:rect l="l" t="t" r="r" b="b"/>
              <a:pathLst>
                <a:path w="5490351" h="2339845">
                  <a:moveTo>
                    <a:pt x="5365891" y="2339844"/>
                  </a:moveTo>
                  <a:lnTo>
                    <a:pt x="124460" y="2339844"/>
                  </a:lnTo>
                  <a:cubicBezTo>
                    <a:pt x="55880" y="2339844"/>
                    <a:pt x="0" y="2283964"/>
                    <a:pt x="0" y="2215384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65891" y="0"/>
                  </a:lnTo>
                  <a:cubicBezTo>
                    <a:pt x="5434471" y="0"/>
                    <a:pt x="5490351" y="55880"/>
                    <a:pt x="5490351" y="124460"/>
                  </a:cubicBezTo>
                  <a:lnTo>
                    <a:pt x="5490351" y="2215385"/>
                  </a:lnTo>
                  <a:cubicBezTo>
                    <a:pt x="5490351" y="2283964"/>
                    <a:pt x="5434471" y="2339845"/>
                    <a:pt x="5365891" y="2339845"/>
                  </a:cubicBez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731520" y="2966995"/>
            <a:ext cx="8235100" cy="37188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73"/>
              </a:lnSpc>
            </a:pPr>
            <a:r>
              <a:rPr lang="en-US" sz="5973">
                <a:solidFill>
                  <a:srgbClr val="FFFBEB"/>
                </a:solidFill>
                <a:latin typeface="Cubao Narrow"/>
              </a:rPr>
              <a:t>Comment tester et changer </a:t>
            </a:r>
          </a:p>
          <a:p>
            <a:pPr>
              <a:lnSpc>
                <a:spcPts val="5973"/>
              </a:lnSpc>
            </a:pPr>
            <a:r>
              <a:rPr lang="en-US" sz="5973">
                <a:solidFill>
                  <a:srgbClr val="FFFBEB"/>
                </a:solidFill>
                <a:latin typeface="Cubao Narrow"/>
              </a:rPr>
              <a:t>l’alimentation électrique</a:t>
            </a:r>
          </a:p>
          <a:p>
            <a:pPr>
              <a:lnSpc>
                <a:spcPts val="5973"/>
              </a:lnSpc>
            </a:pPr>
            <a:r>
              <a:rPr lang="en-US" sz="5973">
                <a:solidFill>
                  <a:srgbClr val="FFFBEB"/>
                </a:solidFill>
                <a:latin typeface="Cubao Narrow"/>
              </a:rPr>
              <a:t> du robot MBot ?</a:t>
            </a:r>
          </a:p>
          <a:p>
            <a:pPr>
              <a:lnSpc>
                <a:spcPts val="12058"/>
              </a:lnSpc>
              <a:spcBef>
                <a:spcPct val="0"/>
              </a:spcBef>
            </a:pPr>
            <a:endParaRPr lang="en-US" sz="5973">
              <a:solidFill>
                <a:srgbClr val="FFFBEB"/>
              </a:solidFill>
              <a:latin typeface="Cubao Narrow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5336402" y="4802591"/>
            <a:ext cx="3681824" cy="2282534"/>
            <a:chOff x="0" y="0"/>
            <a:chExt cx="4909099" cy="3043379"/>
          </a:xfrm>
        </p:grpSpPr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4"/>
            <a:srcRect l="199" t="771" r="472" b="6717"/>
            <a:stretch>
              <a:fillRect/>
            </a:stretch>
          </p:blipFill>
          <p:spPr>
            <a:xfrm>
              <a:off x="0" y="0"/>
              <a:ext cx="4909099" cy="304337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9022080" y="305560"/>
            <a:ext cx="430339" cy="430339"/>
            <a:chOff x="0" y="0"/>
            <a:chExt cx="2787650" cy="278765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8D2247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" name="Freeform 4"/>
          <p:cNvSpPr/>
          <p:nvPr/>
        </p:nvSpPr>
        <p:spPr>
          <a:xfrm>
            <a:off x="-1723053" y="619166"/>
            <a:ext cx="5954779" cy="6437598"/>
          </a:xfrm>
          <a:custGeom>
            <a:avLst/>
            <a:gdLst/>
            <a:ahLst/>
            <a:cxnLst/>
            <a:rect l="l" t="t" r="r" b="b"/>
            <a:pathLst>
              <a:path w="5954779" h="6437598">
                <a:moveTo>
                  <a:pt x="0" y="0"/>
                </a:moveTo>
                <a:lnTo>
                  <a:pt x="5954779" y="0"/>
                </a:lnTo>
                <a:lnTo>
                  <a:pt x="5954779" y="6437598"/>
                </a:lnTo>
                <a:lnTo>
                  <a:pt x="0" y="643759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4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5661928" y="2241365"/>
            <a:ext cx="306073" cy="306073"/>
            <a:chOff x="0" y="0"/>
            <a:chExt cx="2787650" cy="278765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433667" y="286510"/>
            <a:ext cx="9319933" cy="820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426"/>
              </a:lnSpc>
            </a:pPr>
            <a:r>
              <a:rPr lang="en-US" sz="5636" dirty="0">
                <a:solidFill>
                  <a:srgbClr val="F5AA1B"/>
                </a:solidFill>
                <a:latin typeface="Cubao Narrow"/>
              </a:rPr>
              <a:t>1 – </a:t>
            </a:r>
            <a:r>
              <a:rPr lang="en-US" sz="5636" dirty="0" err="1">
                <a:solidFill>
                  <a:srgbClr val="F5AA1B"/>
                </a:solidFill>
                <a:latin typeface="Cubao Narrow"/>
              </a:rPr>
              <a:t>Retirer</a:t>
            </a:r>
            <a:r>
              <a:rPr lang="en-US" sz="5636" dirty="0">
                <a:solidFill>
                  <a:srgbClr val="F5AA1B"/>
                </a:solidFill>
                <a:latin typeface="Cubao Narrow"/>
              </a:rPr>
              <a:t> le bloc piles du robot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B3BBB2C-26D0-1AD8-B296-2E757B6154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559" y="1376082"/>
            <a:ext cx="2328663" cy="1746924"/>
          </a:xfrm>
          <a:prstGeom prst="rect">
            <a:avLst/>
          </a:prstGeom>
        </p:spPr>
      </p:pic>
      <p:sp>
        <p:nvSpPr>
          <p:cNvPr id="10" name="Freeform 10"/>
          <p:cNvSpPr/>
          <p:nvPr/>
        </p:nvSpPr>
        <p:spPr>
          <a:xfrm>
            <a:off x="7239000" y="1706331"/>
            <a:ext cx="636912" cy="657172"/>
          </a:xfrm>
          <a:custGeom>
            <a:avLst/>
            <a:gdLst/>
            <a:ahLst/>
            <a:cxnLst/>
            <a:rect l="l" t="t" r="r" b="b"/>
            <a:pathLst>
              <a:path w="1402889" h="1089152">
                <a:moveTo>
                  <a:pt x="0" y="0"/>
                </a:moveTo>
                <a:lnTo>
                  <a:pt x="1402888" y="0"/>
                </a:lnTo>
                <a:lnTo>
                  <a:pt x="1402888" y="1089151"/>
                </a:lnTo>
                <a:lnTo>
                  <a:pt x="0" y="108915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3" name="TextBox 8">
            <a:extLst>
              <a:ext uri="{FF2B5EF4-FFF2-40B4-BE49-F238E27FC236}">
                <a16:creationId xmlns:a16="http://schemas.microsoft.com/office/drawing/2014/main" id="{88697F59-F9D7-AF28-1B30-7B030C2E0620}"/>
              </a:ext>
            </a:extLst>
          </p:cNvPr>
          <p:cNvSpPr txBox="1"/>
          <p:nvPr/>
        </p:nvSpPr>
        <p:spPr>
          <a:xfrm>
            <a:off x="381000" y="1219200"/>
            <a:ext cx="8163846" cy="53749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75"/>
              </a:lnSpc>
            </a:pPr>
            <a:endParaRPr lang="en-US" sz="2400" dirty="0">
              <a:solidFill>
                <a:srgbClr val="000000"/>
              </a:solidFill>
              <a:latin typeface="Helvetica World"/>
            </a:endParaRPr>
          </a:p>
          <a:p>
            <a:pPr>
              <a:lnSpc>
                <a:spcPts val="3975"/>
              </a:lnSpc>
            </a:pP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Débrancher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le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connecteur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à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l’arrière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du robot</a:t>
            </a:r>
          </a:p>
          <a:p>
            <a:pPr>
              <a:lnSpc>
                <a:spcPts val="3975"/>
              </a:lnSpc>
            </a:pPr>
            <a:endParaRPr lang="en-US" sz="2400" dirty="0">
              <a:solidFill>
                <a:srgbClr val="000000"/>
              </a:solidFill>
              <a:latin typeface="Helvetica World"/>
            </a:endParaRPr>
          </a:p>
          <a:p>
            <a:pPr>
              <a:lnSpc>
                <a:spcPts val="3975"/>
              </a:lnSpc>
            </a:pPr>
            <a:endParaRPr lang="en-US" sz="2400" dirty="0">
              <a:solidFill>
                <a:srgbClr val="000000"/>
              </a:solidFill>
              <a:latin typeface="Helvetica World"/>
            </a:endParaRPr>
          </a:p>
          <a:p>
            <a:pPr>
              <a:lnSpc>
                <a:spcPts val="3975"/>
              </a:lnSpc>
            </a:pPr>
            <a:endParaRPr lang="en-US" sz="2400" dirty="0">
              <a:solidFill>
                <a:srgbClr val="000000"/>
              </a:solidFill>
              <a:latin typeface="Helvetica World"/>
            </a:endParaRPr>
          </a:p>
          <a:p>
            <a:pPr>
              <a:lnSpc>
                <a:spcPts val="323"/>
              </a:lnSpc>
            </a:pPr>
            <a:endParaRPr lang="en-US" sz="2400" dirty="0">
              <a:solidFill>
                <a:srgbClr val="000000"/>
              </a:solidFill>
              <a:latin typeface="Helvetica World"/>
            </a:endParaRPr>
          </a:p>
          <a:p>
            <a:pPr>
              <a:lnSpc>
                <a:spcPts val="3975"/>
              </a:lnSpc>
            </a:pP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Détacher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le bloc pile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en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tirant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sur le “scratch”</a:t>
            </a:r>
          </a:p>
          <a:p>
            <a:pPr>
              <a:lnSpc>
                <a:spcPts val="3975"/>
              </a:lnSpc>
            </a:pPr>
            <a:endParaRPr lang="en-US" sz="2400" dirty="0">
              <a:solidFill>
                <a:srgbClr val="000000"/>
              </a:solidFill>
              <a:latin typeface="Helvetica World"/>
            </a:endParaRPr>
          </a:p>
          <a:p>
            <a:pPr>
              <a:lnSpc>
                <a:spcPts val="3975"/>
              </a:lnSpc>
            </a:pPr>
            <a:endParaRPr lang="en-US" sz="2400" dirty="0">
              <a:solidFill>
                <a:srgbClr val="000000"/>
              </a:solidFill>
              <a:latin typeface="Helvetica World"/>
            </a:endParaRPr>
          </a:p>
          <a:p>
            <a:pPr>
              <a:lnSpc>
                <a:spcPts val="3975"/>
              </a:lnSpc>
            </a:pPr>
            <a:endParaRPr lang="en-US" sz="2400" dirty="0">
              <a:solidFill>
                <a:srgbClr val="000000"/>
              </a:solidFill>
              <a:latin typeface="Helvetica World"/>
            </a:endParaRPr>
          </a:p>
          <a:p>
            <a:pPr>
              <a:lnSpc>
                <a:spcPts val="3975"/>
              </a:lnSpc>
            </a:pP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Dégager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le bloc pile</a:t>
            </a:r>
          </a:p>
          <a:p>
            <a:pPr>
              <a:lnSpc>
                <a:spcPts val="323"/>
              </a:lnSpc>
            </a:pPr>
            <a:endParaRPr lang="en-US" sz="2839" dirty="0">
              <a:solidFill>
                <a:srgbClr val="000000"/>
              </a:solidFill>
              <a:latin typeface="Helvetica World"/>
            </a:endParaRPr>
          </a:p>
          <a:p>
            <a:pPr>
              <a:lnSpc>
                <a:spcPts val="849"/>
              </a:lnSpc>
            </a:pPr>
            <a:endParaRPr lang="en-US" sz="2839" dirty="0">
              <a:solidFill>
                <a:srgbClr val="000000"/>
              </a:solidFill>
              <a:latin typeface="Helvetica World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57992007-7CB4-6DEB-CE2F-70D70D52D4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406" y="3334574"/>
            <a:ext cx="2292568" cy="171984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41CE1DC0-FA27-F334-BF01-676A67DE387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406" y="5262716"/>
            <a:ext cx="2328663" cy="174692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 rot="-5400000">
            <a:off x="-382721" y="531679"/>
            <a:ext cx="1450275" cy="1450275"/>
            <a:chOff x="0" y="0"/>
            <a:chExt cx="2787650" cy="278765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" name="Freeform 4"/>
          <p:cNvSpPr/>
          <p:nvPr/>
        </p:nvSpPr>
        <p:spPr>
          <a:xfrm flipH="1">
            <a:off x="-3144963" y="697188"/>
            <a:ext cx="7387206" cy="6094445"/>
          </a:xfrm>
          <a:custGeom>
            <a:avLst/>
            <a:gdLst/>
            <a:ahLst/>
            <a:cxnLst/>
            <a:rect l="l" t="t" r="r" b="b"/>
            <a:pathLst>
              <a:path w="7387206" h="6094445">
                <a:moveTo>
                  <a:pt x="7387206" y="0"/>
                </a:moveTo>
                <a:lnTo>
                  <a:pt x="0" y="0"/>
                </a:lnTo>
                <a:lnTo>
                  <a:pt x="0" y="6094445"/>
                </a:lnTo>
                <a:lnTo>
                  <a:pt x="7387206" y="6094445"/>
                </a:lnTo>
                <a:lnTo>
                  <a:pt x="7387206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TextBox 5"/>
          <p:cNvSpPr txBox="1"/>
          <p:nvPr/>
        </p:nvSpPr>
        <p:spPr>
          <a:xfrm>
            <a:off x="3403969" y="86669"/>
            <a:ext cx="6349631" cy="820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426"/>
              </a:lnSpc>
            </a:pPr>
            <a:r>
              <a:rPr lang="en-US" sz="5636" dirty="0">
                <a:solidFill>
                  <a:srgbClr val="F5AA1B"/>
                </a:solidFill>
                <a:latin typeface="Cubao Narrow"/>
              </a:rPr>
              <a:t>2 – Tester les piles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932687" y="777754"/>
            <a:ext cx="5585441" cy="44027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13014" lvl="1" indent="-206507">
              <a:lnSpc>
                <a:spcPts val="2678"/>
              </a:lnSpc>
              <a:buFont typeface="Arial"/>
              <a:buChar char="•"/>
            </a:pPr>
            <a:r>
              <a:rPr lang="en-US" sz="1912" dirty="0">
                <a:solidFill>
                  <a:srgbClr val="263356"/>
                </a:solidFill>
                <a:latin typeface="Ubuntu"/>
              </a:rPr>
              <a:t>Il </a:t>
            </a:r>
            <a:r>
              <a:rPr lang="en-US" sz="1912" dirty="0" err="1">
                <a:solidFill>
                  <a:srgbClr val="263356"/>
                </a:solidFill>
                <a:latin typeface="Ubuntu"/>
              </a:rPr>
              <a:t>s’agit</a:t>
            </a:r>
            <a:r>
              <a:rPr lang="en-US" sz="1912" dirty="0">
                <a:solidFill>
                  <a:srgbClr val="263356"/>
                </a:solidFill>
                <a:latin typeface="Ubuntu"/>
              </a:rPr>
              <a:t> de 4 piles AA /LR6 DE 1,5 Volts </a:t>
            </a:r>
            <a:r>
              <a:rPr lang="en-US" sz="1912" dirty="0" err="1">
                <a:solidFill>
                  <a:srgbClr val="263356"/>
                </a:solidFill>
                <a:latin typeface="Ubuntu"/>
              </a:rPr>
              <a:t>chacune</a:t>
            </a:r>
            <a:endParaRPr lang="en-US" sz="1912" dirty="0">
              <a:solidFill>
                <a:srgbClr val="263356"/>
              </a:solidFill>
              <a:latin typeface="Ubuntu"/>
            </a:endParaRPr>
          </a:p>
          <a:p>
            <a:pPr marL="413014" lvl="1" indent="-206507">
              <a:lnSpc>
                <a:spcPts val="2678"/>
              </a:lnSpc>
              <a:buFont typeface="Arial"/>
              <a:buChar char="•"/>
            </a:pPr>
            <a:r>
              <a:rPr lang="en-US" sz="1912" dirty="0" err="1">
                <a:solidFill>
                  <a:srgbClr val="263356"/>
                </a:solidFill>
                <a:latin typeface="Ubuntu"/>
              </a:rPr>
              <a:t>Sortez</a:t>
            </a:r>
            <a:r>
              <a:rPr lang="en-US" sz="1912" dirty="0">
                <a:solidFill>
                  <a:srgbClr val="263356"/>
                </a:solidFill>
                <a:latin typeface="Ubuntu"/>
              </a:rPr>
              <a:t> les 4 piles du bloc et </a:t>
            </a:r>
            <a:r>
              <a:rPr lang="en-US" sz="1912" dirty="0" err="1">
                <a:solidFill>
                  <a:srgbClr val="263356"/>
                </a:solidFill>
                <a:latin typeface="Ubuntu"/>
              </a:rPr>
              <a:t>testez</a:t>
            </a:r>
            <a:r>
              <a:rPr lang="en-US" sz="1912" dirty="0">
                <a:solidFill>
                  <a:srgbClr val="263356"/>
                </a:solidFill>
                <a:latin typeface="Ubuntu"/>
              </a:rPr>
              <a:t>-les</a:t>
            </a:r>
          </a:p>
          <a:p>
            <a:pPr marL="413014" lvl="1" indent="-206507" algn="just">
              <a:lnSpc>
                <a:spcPts val="2678"/>
              </a:lnSpc>
              <a:buFont typeface="Arial"/>
              <a:buChar char="•"/>
            </a:pPr>
            <a:r>
              <a:rPr lang="en-US" sz="1912" dirty="0" err="1">
                <a:solidFill>
                  <a:srgbClr val="263356"/>
                </a:solidFill>
                <a:latin typeface="Ubuntu"/>
              </a:rPr>
              <a:t>Utiliser</a:t>
            </a:r>
            <a:r>
              <a:rPr lang="en-US" sz="1912" dirty="0">
                <a:solidFill>
                  <a:srgbClr val="263356"/>
                </a:solidFill>
                <a:latin typeface="Ubuntu"/>
              </a:rPr>
              <a:t> un pour </a:t>
            </a:r>
            <a:r>
              <a:rPr lang="en-US" sz="1912" dirty="0" err="1">
                <a:solidFill>
                  <a:srgbClr val="263356"/>
                </a:solidFill>
                <a:latin typeface="Ubuntu"/>
              </a:rPr>
              <a:t>mesurer</a:t>
            </a:r>
            <a:r>
              <a:rPr lang="en-US" sz="1912" dirty="0">
                <a:solidFill>
                  <a:srgbClr val="263356"/>
                </a:solidFill>
                <a:latin typeface="Ubuntu"/>
              </a:rPr>
              <a:t> </a:t>
            </a:r>
            <a:r>
              <a:rPr lang="en-US" sz="1912" dirty="0" err="1">
                <a:solidFill>
                  <a:srgbClr val="263356"/>
                </a:solidFill>
                <a:latin typeface="Ubuntu"/>
              </a:rPr>
              <a:t>sa</a:t>
            </a:r>
            <a:r>
              <a:rPr lang="en-US" sz="1912" dirty="0">
                <a:solidFill>
                  <a:srgbClr val="263356"/>
                </a:solidFill>
                <a:latin typeface="Ubuntu"/>
              </a:rPr>
              <a:t> tension </a:t>
            </a:r>
            <a:r>
              <a:rPr lang="en-US" sz="1912" dirty="0" err="1">
                <a:solidFill>
                  <a:srgbClr val="263356"/>
                </a:solidFill>
                <a:latin typeface="Ubuntu"/>
              </a:rPr>
              <a:t>actuelle</a:t>
            </a:r>
            <a:r>
              <a:rPr lang="en-US" sz="1912" dirty="0">
                <a:solidFill>
                  <a:srgbClr val="263356"/>
                </a:solidFill>
                <a:latin typeface="Ubuntu"/>
              </a:rPr>
              <a:t>.</a:t>
            </a:r>
          </a:p>
          <a:p>
            <a:pPr marL="870214" lvl="2" indent="-206507" algn="just">
              <a:buFont typeface="Arial"/>
              <a:buChar char="•"/>
            </a:pPr>
            <a:r>
              <a:rPr lang="en-US" sz="1600" dirty="0">
                <a:solidFill>
                  <a:srgbClr val="263356"/>
                </a:solidFill>
                <a:latin typeface="Ubuntu"/>
              </a:rPr>
              <a:t>Placer le </a:t>
            </a:r>
            <a:r>
              <a:rPr lang="en-US" sz="1600" dirty="0" err="1">
                <a:solidFill>
                  <a:srgbClr val="263356"/>
                </a:solidFill>
                <a:latin typeface="Ubuntu"/>
              </a:rPr>
              <a:t>curseur</a:t>
            </a:r>
            <a:r>
              <a:rPr lang="en-US" sz="1600" dirty="0">
                <a:solidFill>
                  <a:srgbClr val="263356"/>
                </a:solidFill>
                <a:latin typeface="Ubuntu"/>
              </a:rPr>
              <a:t> du </a:t>
            </a:r>
            <a:r>
              <a:rPr lang="en-US" sz="1600" dirty="0" err="1">
                <a:solidFill>
                  <a:srgbClr val="263356"/>
                </a:solidFill>
                <a:latin typeface="Ubuntu"/>
              </a:rPr>
              <a:t>multimètre</a:t>
            </a:r>
            <a:r>
              <a:rPr lang="en-US" sz="1600" dirty="0">
                <a:solidFill>
                  <a:srgbClr val="263356"/>
                </a:solidFill>
                <a:latin typeface="Ubuntu"/>
              </a:rPr>
              <a:t> sur la position </a:t>
            </a:r>
            <a:r>
              <a:rPr lang="en-US" sz="1600" dirty="0" err="1">
                <a:solidFill>
                  <a:srgbClr val="263356"/>
                </a:solidFill>
                <a:latin typeface="Ubuntu"/>
              </a:rPr>
              <a:t>voltmètre</a:t>
            </a:r>
            <a:r>
              <a:rPr lang="en-US" sz="1600" dirty="0">
                <a:solidFill>
                  <a:srgbClr val="263356"/>
                </a:solidFill>
                <a:latin typeface="Ubuntu"/>
              </a:rPr>
              <a:t> </a:t>
            </a:r>
            <a:r>
              <a:rPr lang="en-US" sz="1600" dirty="0" err="1">
                <a:solidFill>
                  <a:srgbClr val="263356"/>
                </a:solidFill>
                <a:latin typeface="Ubuntu"/>
              </a:rPr>
              <a:t>continu</a:t>
            </a:r>
            <a:r>
              <a:rPr lang="en-US" sz="1600" dirty="0">
                <a:solidFill>
                  <a:srgbClr val="263356"/>
                </a:solidFill>
                <a:latin typeface="Ubuntu"/>
              </a:rPr>
              <a:t> et sur </a:t>
            </a:r>
            <a:r>
              <a:rPr lang="en-US" sz="1600" dirty="0" err="1">
                <a:solidFill>
                  <a:srgbClr val="263356"/>
                </a:solidFill>
                <a:latin typeface="Ubuntu"/>
              </a:rPr>
              <a:t>une</a:t>
            </a:r>
            <a:r>
              <a:rPr lang="en-US" sz="1600" dirty="0">
                <a:solidFill>
                  <a:srgbClr val="263356"/>
                </a:solidFill>
                <a:latin typeface="Ubuntu"/>
              </a:rPr>
              <a:t> </a:t>
            </a:r>
            <a:r>
              <a:rPr lang="en-US" sz="1600" dirty="0" err="1">
                <a:solidFill>
                  <a:srgbClr val="263356"/>
                </a:solidFill>
                <a:latin typeface="Ubuntu"/>
              </a:rPr>
              <a:t>valeur</a:t>
            </a:r>
            <a:r>
              <a:rPr lang="en-US" sz="1600" dirty="0">
                <a:solidFill>
                  <a:srgbClr val="263356"/>
                </a:solidFill>
                <a:latin typeface="Ubuntu"/>
              </a:rPr>
              <a:t> supérieure à la tension </a:t>
            </a:r>
            <a:r>
              <a:rPr lang="en-US" sz="1600" dirty="0" err="1">
                <a:solidFill>
                  <a:srgbClr val="263356"/>
                </a:solidFill>
                <a:latin typeface="Ubuntu"/>
              </a:rPr>
              <a:t>initiale</a:t>
            </a:r>
            <a:r>
              <a:rPr lang="en-US" sz="1600" dirty="0">
                <a:solidFill>
                  <a:srgbClr val="263356"/>
                </a:solidFill>
                <a:latin typeface="Ubuntu"/>
              </a:rPr>
              <a:t> de la batterie</a:t>
            </a:r>
          </a:p>
          <a:p>
            <a:pPr marL="870214" lvl="2" indent="-206507" algn="just">
              <a:buFont typeface="Arial"/>
              <a:buChar char="•"/>
            </a:pPr>
            <a:r>
              <a:rPr lang="en-US" sz="1600" dirty="0" err="1">
                <a:solidFill>
                  <a:srgbClr val="263356"/>
                </a:solidFill>
                <a:latin typeface="Ubuntu"/>
              </a:rPr>
              <a:t>Mesurer</a:t>
            </a:r>
            <a:r>
              <a:rPr lang="en-US" sz="1600" dirty="0">
                <a:solidFill>
                  <a:srgbClr val="263356"/>
                </a:solidFill>
                <a:latin typeface="Ubuntu"/>
              </a:rPr>
              <a:t> la tension aux </a:t>
            </a:r>
            <a:r>
              <a:rPr lang="en-US" sz="1600" dirty="0" err="1">
                <a:solidFill>
                  <a:srgbClr val="263356"/>
                </a:solidFill>
                <a:latin typeface="Ubuntu"/>
              </a:rPr>
              <a:t>bornes</a:t>
            </a:r>
            <a:r>
              <a:rPr lang="en-US" sz="1600" dirty="0">
                <a:solidFill>
                  <a:srgbClr val="263356"/>
                </a:solidFill>
                <a:latin typeface="Ubuntu"/>
              </a:rPr>
              <a:t> de la batterie </a:t>
            </a:r>
            <a:r>
              <a:rPr lang="en-US" sz="1600" dirty="0" err="1">
                <a:solidFill>
                  <a:srgbClr val="263356"/>
                </a:solidFill>
                <a:latin typeface="Ubuntu"/>
              </a:rPr>
              <a:t>comme</a:t>
            </a:r>
            <a:r>
              <a:rPr lang="en-US" sz="1600" dirty="0">
                <a:solidFill>
                  <a:srgbClr val="263356"/>
                </a:solidFill>
                <a:latin typeface="Ubuntu"/>
              </a:rPr>
              <a:t> </a:t>
            </a:r>
            <a:r>
              <a:rPr lang="en-US" sz="1600" dirty="0" err="1">
                <a:solidFill>
                  <a:srgbClr val="263356"/>
                </a:solidFill>
                <a:latin typeface="Ubuntu"/>
              </a:rPr>
              <a:t>indiquée</a:t>
            </a:r>
            <a:r>
              <a:rPr lang="en-US" sz="1600" dirty="0">
                <a:solidFill>
                  <a:srgbClr val="263356"/>
                </a:solidFill>
                <a:latin typeface="Ubuntu"/>
              </a:rPr>
              <a:t> dans la </a:t>
            </a:r>
            <a:r>
              <a:rPr lang="en-US" sz="1600" dirty="0" err="1">
                <a:solidFill>
                  <a:srgbClr val="263356"/>
                </a:solidFill>
                <a:latin typeface="Ubuntu"/>
              </a:rPr>
              <a:t>vidéo</a:t>
            </a:r>
            <a:endParaRPr lang="en-US" sz="1600" dirty="0">
              <a:solidFill>
                <a:srgbClr val="263356"/>
              </a:solidFill>
              <a:latin typeface="Ubuntu"/>
            </a:endParaRPr>
          </a:p>
          <a:p>
            <a:pPr marL="870214" lvl="2" indent="-206507" algn="just">
              <a:buFont typeface="Arial"/>
              <a:buChar char="•"/>
            </a:pPr>
            <a:endParaRPr lang="en-US" sz="1600" dirty="0">
              <a:solidFill>
                <a:srgbClr val="263356"/>
              </a:solidFill>
              <a:latin typeface="Ubuntu"/>
            </a:endParaRPr>
          </a:p>
          <a:p>
            <a:pPr marL="870214" lvl="2" indent="-206507" algn="just">
              <a:buFont typeface="Arial"/>
              <a:buChar char="•"/>
            </a:pPr>
            <a:endParaRPr lang="en-US" sz="1600" dirty="0">
              <a:solidFill>
                <a:srgbClr val="263356"/>
              </a:solidFill>
              <a:latin typeface="Ubuntu"/>
            </a:endParaRPr>
          </a:p>
          <a:p>
            <a:pPr marL="870214" lvl="2" indent="-206507" algn="just">
              <a:buFont typeface="Arial"/>
              <a:buChar char="•"/>
            </a:pPr>
            <a:endParaRPr lang="en-US" sz="1600" dirty="0">
              <a:solidFill>
                <a:srgbClr val="263356"/>
              </a:solidFill>
              <a:latin typeface="Ubuntu"/>
            </a:endParaRPr>
          </a:p>
          <a:p>
            <a:pPr marL="870214" lvl="2" indent="-206507" algn="just">
              <a:buFont typeface="Arial"/>
              <a:buChar char="•"/>
            </a:pPr>
            <a:endParaRPr lang="en-US" sz="1600" dirty="0">
              <a:solidFill>
                <a:srgbClr val="263356"/>
              </a:solidFill>
              <a:latin typeface="Ubuntu"/>
            </a:endParaRPr>
          </a:p>
          <a:p>
            <a:pPr marL="870214" lvl="2" indent="-206507" algn="just">
              <a:buFont typeface="Arial"/>
              <a:buChar char="•"/>
            </a:pPr>
            <a:endParaRPr lang="en-US" sz="1600" dirty="0">
              <a:solidFill>
                <a:srgbClr val="263356"/>
              </a:solidFill>
              <a:latin typeface="Ubuntu"/>
            </a:endParaRPr>
          </a:p>
          <a:p>
            <a:pPr marL="870214" lvl="2" indent="-206507" algn="just">
              <a:buFont typeface="Arial"/>
              <a:buChar char="•"/>
            </a:pPr>
            <a:endParaRPr lang="en-US" sz="1600" dirty="0">
              <a:solidFill>
                <a:srgbClr val="263356"/>
              </a:solidFill>
              <a:latin typeface="Ubuntu"/>
            </a:endParaRPr>
          </a:p>
          <a:p>
            <a:pPr marL="413014" lvl="1" indent="-206507" algn="just">
              <a:lnSpc>
                <a:spcPts val="2678"/>
              </a:lnSpc>
              <a:buFont typeface="Arial"/>
              <a:buChar char="•"/>
            </a:pPr>
            <a:r>
              <a:rPr lang="en-US" sz="1912" dirty="0">
                <a:solidFill>
                  <a:srgbClr val="263356"/>
                </a:solidFill>
                <a:latin typeface="Ubuntu"/>
              </a:rPr>
              <a:t>Observer la </a:t>
            </a:r>
            <a:r>
              <a:rPr lang="en-US" sz="1912" dirty="0" err="1">
                <a:solidFill>
                  <a:srgbClr val="263356"/>
                </a:solidFill>
                <a:latin typeface="Ubuntu"/>
              </a:rPr>
              <a:t>valeur</a:t>
            </a:r>
            <a:r>
              <a:rPr lang="en-US" sz="1912" dirty="0">
                <a:solidFill>
                  <a:srgbClr val="263356"/>
                </a:solidFill>
                <a:latin typeface="Ubuntu"/>
              </a:rPr>
              <a:t> </a:t>
            </a:r>
            <a:r>
              <a:rPr lang="en-US" sz="1912" dirty="0" err="1">
                <a:solidFill>
                  <a:srgbClr val="263356"/>
                </a:solidFill>
                <a:latin typeface="Ubuntu"/>
              </a:rPr>
              <a:t>affichée</a:t>
            </a:r>
            <a:r>
              <a:rPr lang="en-US" sz="1912" dirty="0">
                <a:solidFill>
                  <a:srgbClr val="263356"/>
                </a:solidFill>
                <a:latin typeface="Ubuntu"/>
              </a:rPr>
              <a:t> </a:t>
            </a:r>
          </a:p>
          <a:p>
            <a:pPr algn="just">
              <a:lnSpc>
                <a:spcPts val="2678"/>
              </a:lnSpc>
            </a:pPr>
            <a:endParaRPr lang="en-US" sz="1912" dirty="0">
              <a:solidFill>
                <a:srgbClr val="263356"/>
              </a:solidFill>
              <a:latin typeface="Ubuntu"/>
            </a:endParaRP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731520" y="2528647"/>
            <a:ext cx="430339" cy="430339"/>
            <a:chOff x="0" y="0"/>
            <a:chExt cx="2787650" cy="278765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8D2247"/>
            </a:solidFill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4360642" y="1463040"/>
            <a:ext cx="306073" cy="306073"/>
            <a:chOff x="0" y="0"/>
            <a:chExt cx="2787650" cy="278765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274459" y="3842083"/>
            <a:ext cx="3480835" cy="2081552"/>
            <a:chOff x="0" y="0"/>
            <a:chExt cx="4641113" cy="2775403"/>
          </a:xfrm>
        </p:grpSpPr>
        <p:pic>
          <p:nvPicPr>
            <p:cNvPr id="12" name="Picture 12">
              <a:hlinkClick r:id="" action="ppaction://media"/>
            </p:cNvPr>
            <p:cNvPicPr>
              <a:picLocks noChangeAspect="1"/>
            </p:cNvPicPr>
            <p:nvPr>
              <a:videoFile r:link="rId1"/>
              <p:extLst>
                <p:ext uri="{DAA4B4D4-6D71-4841-9C94-3DE7FCFB9230}">
                  <p14:media xmlns:p14="http://schemas.microsoft.com/office/powerpoint/2010/main" r:embed="rId2">
                    <p14:trim end="17518.866"/>
                  </p14:media>
                </p:ext>
              </p:extLst>
            </p:nvPr>
          </p:nvPicPr>
          <p:blipFill>
            <a:blip r:embed="rId5"/>
            <a:srcRect l="2968" r="2968"/>
            <a:stretch>
              <a:fillRect/>
            </a:stretch>
          </p:blipFill>
          <p:spPr>
            <a:xfrm>
              <a:off x="0" y="0"/>
              <a:ext cx="4641113" cy="2775403"/>
            </a:xfrm>
            <a:prstGeom prst="rect">
              <a:avLst/>
            </a:prstGeom>
          </p:spPr>
        </p:pic>
      </p:grpSp>
      <p:grpSp>
        <p:nvGrpSpPr>
          <p:cNvPr id="14" name="Group 14"/>
          <p:cNvGrpSpPr/>
          <p:nvPr/>
        </p:nvGrpSpPr>
        <p:grpSpPr>
          <a:xfrm>
            <a:off x="4242243" y="5218475"/>
            <a:ext cx="5275885" cy="1579498"/>
            <a:chOff x="0" y="0"/>
            <a:chExt cx="1954032" cy="584999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954032" cy="584999"/>
            </a:xfrm>
            <a:custGeom>
              <a:avLst/>
              <a:gdLst/>
              <a:ahLst/>
              <a:cxnLst/>
              <a:rect l="l" t="t" r="r" b="b"/>
              <a:pathLst>
                <a:path w="1954032" h="584999">
                  <a:moveTo>
                    <a:pt x="0" y="0"/>
                  </a:moveTo>
                  <a:lnTo>
                    <a:pt x="1954032" y="0"/>
                  </a:lnTo>
                  <a:lnTo>
                    <a:pt x="1954032" y="584999"/>
                  </a:lnTo>
                  <a:lnTo>
                    <a:pt x="0" y="584999"/>
                  </a:ln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1954032" cy="6230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418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4360642" y="5264534"/>
            <a:ext cx="5157486" cy="1749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57"/>
              </a:lnSpc>
            </a:pP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si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cette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valeur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est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inférieure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de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plusieurs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volts à la tension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indiquée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sur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l’étiquette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alors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la batterie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est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défectueuse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. </a:t>
            </a:r>
          </a:p>
          <a:p>
            <a:pPr>
              <a:lnSpc>
                <a:spcPts val="2257"/>
              </a:lnSpc>
            </a:pPr>
            <a:r>
              <a:rPr lang="en-US" sz="1612" dirty="0">
                <a:solidFill>
                  <a:srgbClr val="000000"/>
                </a:solidFill>
                <a:latin typeface="Canva Sans Bold"/>
              </a:rPr>
              <a:t>Si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elle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correspond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ou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si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elle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est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peu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inférieure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, la batterie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est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</a:t>
            </a:r>
            <a:r>
              <a:rPr lang="en-US" sz="1612" dirty="0" err="1">
                <a:solidFill>
                  <a:srgbClr val="000000"/>
                </a:solidFill>
                <a:latin typeface="Canva Sans Bold"/>
              </a:rPr>
              <a:t>en</a:t>
            </a:r>
            <a:r>
              <a:rPr lang="en-US" sz="1612" dirty="0">
                <a:solidFill>
                  <a:srgbClr val="000000"/>
                </a:solidFill>
                <a:latin typeface="Canva Sans Bold"/>
              </a:rPr>
              <a:t> bon état .</a:t>
            </a:r>
          </a:p>
          <a:p>
            <a:pPr>
              <a:lnSpc>
                <a:spcPts val="2257"/>
              </a:lnSpc>
            </a:pPr>
            <a:endParaRPr lang="en-US" sz="1612" dirty="0">
              <a:solidFill>
                <a:srgbClr val="000000"/>
              </a:solidFill>
              <a:latin typeface="Canva Sans Bold"/>
            </a:endParaRPr>
          </a:p>
        </p:txBody>
      </p:sp>
      <p:sp>
        <p:nvSpPr>
          <p:cNvPr id="18" name="Flèche : en arc 17">
            <a:extLst>
              <a:ext uri="{FF2B5EF4-FFF2-40B4-BE49-F238E27FC236}">
                <a16:creationId xmlns:a16="http://schemas.microsoft.com/office/drawing/2014/main" id="{DB8B08D1-019C-0643-9F28-D136D2F4A4ED}"/>
              </a:ext>
            </a:extLst>
          </p:cNvPr>
          <p:cNvSpPr/>
          <p:nvPr/>
        </p:nvSpPr>
        <p:spPr>
          <a:xfrm rot="20088248" flipH="1">
            <a:off x="3292976" y="2782258"/>
            <a:ext cx="1618756" cy="1858644"/>
          </a:xfrm>
          <a:prstGeom prst="circularArrow">
            <a:avLst>
              <a:gd name="adj1" fmla="val 12500"/>
              <a:gd name="adj2" fmla="val 917161"/>
              <a:gd name="adj3" fmla="val 20457681"/>
              <a:gd name="adj4" fmla="val 14652558"/>
              <a:gd name="adj5" fmla="val 125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4752C4B4-73CE-9431-2444-70D09493C04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49" y="2940957"/>
            <a:ext cx="1479399" cy="1972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9226493" y="1376668"/>
            <a:ext cx="430339" cy="430339"/>
            <a:chOff x="0" y="0"/>
            <a:chExt cx="2787650" cy="278765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8D2247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" name="Freeform 4"/>
          <p:cNvSpPr/>
          <p:nvPr/>
        </p:nvSpPr>
        <p:spPr>
          <a:xfrm>
            <a:off x="-1939390" y="2108648"/>
            <a:ext cx="5954779" cy="6437598"/>
          </a:xfrm>
          <a:custGeom>
            <a:avLst/>
            <a:gdLst/>
            <a:ahLst/>
            <a:cxnLst/>
            <a:rect l="l" t="t" r="r" b="b"/>
            <a:pathLst>
              <a:path w="5954779" h="6437598">
                <a:moveTo>
                  <a:pt x="0" y="0"/>
                </a:moveTo>
                <a:lnTo>
                  <a:pt x="5954779" y="0"/>
                </a:lnTo>
                <a:lnTo>
                  <a:pt x="5954779" y="6437599"/>
                </a:lnTo>
                <a:lnTo>
                  <a:pt x="0" y="64375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1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5661928" y="2241365"/>
            <a:ext cx="306073" cy="306073"/>
            <a:chOff x="0" y="0"/>
            <a:chExt cx="2787650" cy="278765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F5AA1B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433667" y="1338568"/>
            <a:ext cx="9119240" cy="5848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60"/>
              </a:lnSpc>
            </a:pP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Demandez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de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nouvelles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piles au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professeur</a:t>
            </a:r>
            <a:endParaRPr lang="en-US" sz="2400" dirty="0">
              <a:solidFill>
                <a:srgbClr val="000000"/>
              </a:solidFill>
              <a:latin typeface="Helvetica World"/>
            </a:endParaRPr>
          </a:p>
          <a:p>
            <a:pPr>
              <a:lnSpc>
                <a:spcPts val="3360"/>
              </a:lnSpc>
            </a:pPr>
            <a:endParaRPr lang="en-US" sz="2400" dirty="0">
              <a:solidFill>
                <a:srgbClr val="000000"/>
              </a:solidFill>
              <a:latin typeface="Helvetica World"/>
            </a:endParaRPr>
          </a:p>
          <a:p>
            <a:pPr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Helvetica World"/>
              </a:rPr>
              <a:t>  -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Vérifiez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qu’elles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aient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les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mêmes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caractéristiques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</a:t>
            </a:r>
          </a:p>
          <a:p>
            <a:pPr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Helvetica World"/>
              </a:rPr>
              <a:t>(tension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en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volts et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modèle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)</a:t>
            </a:r>
          </a:p>
          <a:p>
            <a:pPr>
              <a:lnSpc>
                <a:spcPts val="3360"/>
              </a:lnSpc>
            </a:pPr>
            <a:endParaRPr lang="en-US" sz="2400" dirty="0">
              <a:solidFill>
                <a:srgbClr val="000000"/>
              </a:solidFill>
              <a:latin typeface="Helvetica World"/>
            </a:endParaRPr>
          </a:p>
          <a:p>
            <a:pPr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Helvetica World"/>
              </a:rPr>
              <a:t>-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Respectez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la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polarité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des piles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quand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vous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les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replacez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dans le bloc</a:t>
            </a:r>
          </a:p>
          <a:p>
            <a:pPr>
              <a:lnSpc>
                <a:spcPts val="3360"/>
              </a:lnSpc>
            </a:pPr>
            <a:endParaRPr lang="en-US" sz="2400" dirty="0">
              <a:solidFill>
                <a:srgbClr val="000000"/>
              </a:solidFill>
              <a:latin typeface="Helvetica World"/>
            </a:endParaRPr>
          </a:p>
          <a:p>
            <a:pPr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Helvetica World"/>
              </a:rPr>
              <a:t>  -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Rebrancher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Helvetica World"/>
              </a:rPr>
              <a:t>correctement</a:t>
            </a:r>
            <a:r>
              <a:rPr lang="en-US" sz="2400" dirty="0">
                <a:solidFill>
                  <a:srgbClr val="000000"/>
                </a:solidFill>
                <a:latin typeface="Helvetica World"/>
              </a:rPr>
              <a:t> le bloc piles dans le robot.</a:t>
            </a:r>
          </a:p>
          <a:p>
            <a:pPr>
              <a:lnSpc>
                <a:spcPts val="3360"/>
              </a:lnSpc>
            </a:pPr>
            <a:endParaRPr lang="en-US" sz="2400" dirty="0">
              <a:solidFill>
                <a:srgbClr val="000000"/>
              </a:solidFill>
              <a:latin typeface="Helvetica World"/>
            </a:endParaRPr>
          </a:p>
          <a:p>
            <a:pPr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Helvetica World"/>
              </a:rPr>
              <a:t> </a:t>
            </a:r>
          </a:p>
          <a:p>
            <a:pPr>
              <a:lnSpc>
                <a:spcPts val="3360"/>
              </a:lnSpc>
            </a:pPr>
            <a:endParaRPr lang="en-US" sz="2400" dirty="0">
              <a:solidFill>
                <a:srgbClr val="000000"/>
              </a:solidFill>
              <a:latin typeface="Helvetica World"/>
            </a:endParaRPr>
          </a:p>
          <a:p>
            <a:pPr>
              <a:lnSpc>
                <a:spcPts val="2352"/>
              </a:lnSpc>
            </a:pPr>
            <a:endParaRPr lang="en-US" sz="2400" dirty="0">
              <a:solidFill>
                <a:srgbClr val="000000"/>
              </a:solidFill>
              <a:latin typeface="Helvetica World"/>
            </a:endParaRPr>
          </a:p>
          <a:p>
            <a:pPr>
              <a:lnSpc>
                <a:spcPts val="2352"/>
              </a:lnSpc>
            </a:pPr>
            <a:endParaRPr lang="en-US" sz="2400" dirty="0">
              <a:solidFill>
                <a:srgbClr val="000000"/>
              </a:solidFill>
              <a:latin typeface="Helvetica World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433667" y="286510"/>
            <a:ext cx="9319933" cy="820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426"/>
              </a:lnSpc>
            </a:pPr>
            <a:r>
              <a:rPr lang="en-US" sz="5636" dirty="0">
                <a:solidFill>
                  <a:srgbClr val="F5AA1B"/>
                </a:solidFill>
                <a:latin typeface="Cubao Narrow"/>
              </a:rPr>
              <a:t>3 – </a:t>
            </a:r>
            <a:r>
              <a:rPr lang="en-US" sz="5636" dirty="0" err="1">
                <a:solidFill>
                  <a:srgbClr val="F5AA1B"/>
                </a:solidFill>
                <a:latin typeface="Cubao Narrow"/>
              </a:rPr>
              <a:t>Remplacer</a:t>
            </a:r>
            <a:r>
              <a:rPr lang="en-US" sz="5636" dirty="0">
                <a:solidFill>
                  <a:srgbClr val="F5AA1B"/>
                </a:solidFill>
                <a:latin typeface="Cubao Narrow"/>
              </a:rPr>
              <a:t> les piles du robot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373926" y="363869"/>
            <a:ext cx="3005748" cy="3163945"/>
          </a:xfrm>
          <a:custGeom>
            <a:avLst/>
            <a:gdLst/>
            <a:ahLst/>
            <a:cxnLst/>
            <a:rect l="l" t="t" r="r" b="b"/>
            <a:pathLst>
              <a:path w="3005748" h="3163945">
                <a:moveTo>
                  <a:pt x="0" y="0"/>
                </a:moveTo>
                <a:lnTo>
                  <a:pt x="3005748" y="0"/>
                </a:lnTo>
                <a:lnTo>
                  <a:pt x="3005748" y="3163945"/>
                </a:lnTo>
                <a:lnTo>
                  <a:pt x="0" y="316394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TextBox 3"/>
          <p:cNvSpPr txBox="1"/>
          <p:nvPr/>
        </p:nvSpPr>
        <p:spPr>
          <a:xfrm>
            <a:off x="381000" y="3705225"/>
            <a:ext cx="8991600" cy="23615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973"/>
              </a:lnSpc>
            </a:pPr>
            <a:r>
              <a:rPr lang="en-US" sz="5973" dirty="0">
                <a:solidFill>
                  <a:srgbClr val="F5AA1B"/>
                </a:solidFill>
                <a:latin typeface="Cubao Narrow"/>
              </a:rPr>
              <a:t>Bravo  !</a:t>
            </a:r>
          </a:p>
          <a:p>
            <a:pPr algn="ctr">
              <a:lnSpc>
                <a:spcPts val="5973"/>
              </a:lnSpc>
            </a:pPr>
            <a:r>
              <a:rPr lang="en-US" sz="5973" dirty="0" err="1">
                <a:solidFill>
                  <a:srgbClr val="F5AA1B"/>
                </a:solidFill>
                <a:latin typeface="Cubao Narrow"/>
              </a:rPr>
              <a:t>vous</a:t>
            </a:r>
            <a:r>
              <a:rPr lang="en-US" sz="5973" dirty="0">
                <a:solidFill>
                  <a:srgbClr val="F5AA1B"/>
                </a:solidFill>
                <a:latin typeface="Cubao Narrow"/>
              </a:rPr>
              <a:t> </a:t>
            </a:r>
            <a:r>
              <a:rPr lang="en-US" sz="5973" dirty="0" err="1">
                <a:solidFill>
                  <a:srgbClr val="F5AA1B"/>
                </a:solidFill>
                <a:latin typeface="Cubao Narrow"/>
              </a:rPr>
              <a:t>avez</a:t>
            </a:r>
            <a:r>
              <a:rPr lang="en-US" sz="5973" dirty="0">
                <a:solidFill>
                  <a:srgbClr val="F5AA1B"/>
                </a:solidFill>
                <a:latin typeface="Cubao Narrow"/>
              </a:rPr>
              <a:t>  </a:t>
            </a:r>
            <a:r>
              <a:rPr lang="en-US" sz="5973" dirty="0" err="1">
                <a:solidFill>
                  <a:srgbClr val="F5AA1B"/>
                </a:solidFill>
                <a:latin typeface="Cubao Narrow"/>
              </a:rPr>
              <a:t>réparE</a:t>
            </a:r>
            <a:endParaRPr lang="en-US" sz="5973" dirty="0">
              <a:solidFill>
                <a:srgbClr val="F5AA1B"/>
              </a:solidFill>
              <a:latin typeface="Cubao Narrow"/>
            </a:endParaRPr>
          </a:p>
          <a:p>
            <a:pPr algn="ctr">
              <a:lnSpc>
                <a:spcPts val="5973"/>
              </a:lnSpc>
              <a:spcBef>
                <a:spcPct val="0"/>
              </a:spcBef>
            </a:pPr>
            <a:r>
              <a:rPr lang="en-US" sz="5973" dirty="0">
                <a:solidFill>
                  <a:srgbClr val="F5AA1B"/>
                </a:solidFill>
                <a:latin typeface="Cubao Narrow"/>
              </a:rPr>
              <a:t> </a:t>
            </a:r>
            <a:r>
              <a:rPr lang="en-US" sz="5973" dirty="0" err="1">
                <a:solidFill>
                  <a:srgbClr val="F5AA1B"/>
                </a:solidFill>
                <a:latin typeface="Cubao Narrow"/>
              </a:rPr>
              <a:t>l’alimentation</a:t>
            </a:r>
            <a:r>
              <a:rPr lang="en-US" sz="5973" dirty="0">
                <a:solidFill>
                  <a:srgbClr val="F5AA1B"/>
                </a:solidFill>
                <a:latin typeface="Cubao Narrow"/>
              </a:rPr>
              <a:t>  du robot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776438" y="6247715"/>
            <a:ext cx="6616700" cy="2622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73"/>
              </a:lnSpc>
              <a:spcBef>
                <a:spcPct val="0"/>
              </a:spcBef>
            </a:pPr>
            <a:r>
              <a:rPr lang="en-US" sz="2073">
                <a:solidFill>
                  <a:srgbClr val="000000"/>
                </a:solidFill>
                <a:latin typeface="Canva Sans"/>
              </a:rPr>
              <a:t> Appuyer sur la touche ESC pour sortir du document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612</Words>
  <Application>Microsoft Office PowerPoint</Application>
  <PresentationFormat>Personnalisé</PresentationFormat>
  <Paragraphs>118</Paragraphs>
  <Slides>18</Slides>
  <Notes>0</Notes>
  <HiddenSlides>0</HiddenSlides>
  <MMClips>5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9" baseType="lpstr">
      <vt:lpstr>Canva Sans</vt:lpstr>
      <vt:lpstr>Helvetica World Bold</vt:lpstr>
      <vt:lpstr>Ubuntu Bold</vt:lpstr>
      <vt:lpstr>Cubao Narrow</vt:lpstr>
      <vt:lpstr>Ubuntu</vt:lpstr>
      <vt:lpstr>Helvetica World</vt:lpstr>
      <vt:lpstr>Open Sans Extra Bold</vt:lpstr>
      <vt:lpstr>Canva Sans Bold</vt:lpstr>
      <vt:lpstr>Calibri</vt:lpstr>
      <vt:lpstr>Arial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Réparation de Mbot</dc:title>
  <dc:creator>Christina</dc:creator>
  <cp:lastModifiedBy>Karine Baudis</cp:lastModifiedBy>
  <cp:revision>14</cp:revision>
  <dcterms:created xsi:type="dcterms:W3CDTF">2006-08-16T00:00:00Z</dcterms:created>
  <dcterms:modified xsi:type="dcterms:W3CDTF">2024-07-08T09:38:42Z</dcterms:modified>
  <dc:identifier>DAGCgHWOFwo</dc:identifier>
</cp:coreProperties>
</file>