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7" r:id="rId10"/>
    <p:sldId id="264" r:id="rId11"/>
    <p:sldId id="269" r:id="rId12"/>
    <p:sldId id="270" r:id="rId13"/>
    <p:sldId id="271" r:id="rId14"/>
    <p:sldId id="274" r:id="rId15"/>
    <p:sldId id="273" r:id="rId16"/>
    <p:sldId id="272" r:id="rId17"/>
    <p:sldId id="268" r:id="rId18"/>
    <p:sldId id="265" r:id="rId19"/>
    <p:sldId id="275" r:id="rId20"/>
    <p:sldId id="280" r:id="rId21"/>
    <p:sldId id="281" r:id="rId22"/>
    <p:sldId id="282" r:id="rId23"/>
    <p:sldId id="283" r:id="rId24"/>
    <p:sldId id="276" r:id="rId25"/>
    <p:sldId id="277" r:id="rId26"/>
    <p:sldId id="278" r:id="rId27"/>
    <p:sldId id="279" r:id="rId28"/>
    <p:sldId id="284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1CE14-F204-4275-8037-CD98A9411C33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004EC-9BCF-459E-B14E-5FF1437B3A7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M%C3%A9moire_(psychologie)" TargetMode="External"/><Relationship Id="rId2" Type="http://schemas.openxmlformats.org/officeDocument/2006/relationships/hyperlink" Target="http://fr.wikipedia.org/wiki/Temps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hyperlink" Target="http://fr.wikipedia.org/wiki/%C3%80_la_recherche_du_temps_perdu" TargetMode="External"/><Relationship Id="rId4" Type="http://schemas.openxmlformats.org/officeDocument/2006/relationships/hyperlink" Target="http://fr.wikipedia.org/wiki/Art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alessandro mendini, fauteuil proust, 19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6088" b="2317"/>
          <a:stretch>
            <a:fillRect/>
          </a:stretch>
        </p:blipFill>
        <p:spPr>
          <a:xfrm>
            <a:off x="1619672" y="188640"/>
            <a:ext cx="5998438" cy="6479244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2. Description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Lignes de force : 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carré = stabilité</a:t>
            </a:r>
          </a:p>
          <a:p>
            <a:r>
              <a:rPr lang="fr-FR" dirty="0" smtClean="0"/>
              <a:t>courbes = douceur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r>
              <a:rPr lang="fr-FR" dirty="0" smtClean="0">
                <a:latin typeface="Louisianne" pitchFamily="2" charset="0"/>
              </a:rPr>
              <a:t> : </a:t>
            </a:r>
            <a:br>
              <a:rPr lang="fr-FR" dirty="0" smtClean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>fauteuil Proust, </a:t>
            </a:r>
            <a:r>
              <a:rPr lang="fr-FR" dirty="0">
                <a:latin typeface="Louisianne" pitchFamily="2" charset="0"/>
              </a:rPr>
              <a:t>d</a:t>
            </a:r>
            <a:r>
              <a:rPr lang="fr-FR" dirty="0" smtClean="0">
                <a:latin typeface="Louisianne" pitchFamily="2" charset="0"/>
              </a:rPr>
              <a:t>éclinaisons</a:t>
            </a:r>
            <a:endParaRPr lang="fr-FR" dirty="0">
              <a:latin typeface="Louisianne" pitchFamily="2" charset="0"/>
            </a:endParaRPr>
          </a:p>
        </p:txBody>
      </p:sp>
      <p:pic>
        <p:nvPicPr>
          <p:cNvPr id="5" name="Espace réservé du contenu 4" descr="alessandro-mendini,proust geometric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37744"/>
            <a:ext cx="4038600" cy="4050875"/>
          </a:xfrm>
        </p:spPr>
      </p:pic>
      <p:pic>
        <p:nvPicPr>
          <p:cNvPr id="6" name="Espace réservé du contenu 5" descr="magis, reedition fauteuil-magis-proust-black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10302" y="1772816"/>
            <a:ext cx="4833698" cy="48336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r>
              <a:rPr lang="fr-FR" dirty="0" smtClean="0">
                <a:latin typeface="Louisianne" pitchFamily="2" charset="0"/>
              </a:rPr>
              <a:t> : </a:t>
            </a:r>
            <a:r>
              <a:rPr lang="fr-FR" dirty="0" err="1" smtClean="0">
                <a:latin typeface="Louisianne" pitchFamily="2" charset="0"/>
              </a:rPr>
              <a:t>re</a:t>
            </a:r>
            <a:r>
              <a:rPr lang="fr-FR" dirty="0" smtClean="0">
                <a:latin typeface="Louisianne" pitchFamily="2" charset="0"/>
              </a:rPr>
              <a:t>-design</a:t>
            </a:r>
            <a:endParaRPr lang="fr-FR" dirty="0"/>
          </a:p>
        </p:txBody>
      </p:sp>
      <p:pic>
        <p:nvPicPr>
          <p:cNvPr id="5" name="Espace réservé du contenu 4" descr="alessandro mendini,chairs,studio alchimia,19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902710" cy="4902710"/>
          </a:xfrm>
        </p:spPr>
      </p:pic>
      <p:pic>
        <p:nvPicPr>
          <p:cNvPr id="6" name="Espace réservé du contenu 5" descr="Alessandro_Mendini,Kandissi,19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1484784"/>
            <a:ext cx="2993234" cy="455184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endParaRPr lang="fr-FR" dirty="0"/>
          </a:p>
        </p:txBody>
      </p:sp>
      <p:pic>
        <p:nvPicPr>
          <p:cNvPr id="5" name="Espace réservé du contenu 4" descr="Alessandro_Mendini,Kandissi,19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2481" t="10698" r="12377" b="11742"/>
          <a:stretch>
            <a:fillRect/>
          </a:stretch>
        </p:blipFill>
        <p:spPr>
          <a:xfrm>
            <a:off x="179512" y="2204864"/>
            <a:ext cx="4544158" cy="3126938"/>
          </a:xfrm>
        </p:spPr>
      </p:pic>
      <p:pic>
        <p:nvPicPr>
          <p:cNvPr id="6" name="Espace réservé du contenu 5" descr="alessandro mendini,chairs,studio alchimia,198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556792"/>
            <a:ext cx="4561760" cy="456176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>Alessi</a:t>
            </a:r>
            <a:endParaRPr lang="fr-FR" dirty="0"/>
          </a:p>
        </p:txBody>
      </p:sp>
      <p:pic>
        <p:nvPicPr>
          <p:cNvPr id="10" name="Espace réservé du contenu 9" descr="tire bouchon, parrot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916832"/>
            <a:ext cx="3573184" cy="3573184"/>
          </a:xfrm>
        </p:spPr>
      </p:pic>
      <p:pic>
        <p:nvPicPr>
          <p:cNvPr id="11" name="Espace réservé du contenu 10" descr="tire bouchon,mis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35896" y="1700808"/>
            <a:ext cx="5379494" cy="384249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Philips</a:t>
            </a:r>
            <a:endParaRPr lang="fr-FR" dirty="0"/>
          </a:p>
        </p:txBody>
      </p:sp>
      <p:pic>
        <p:nvPicPr>
          <p:cNvPr id="4" name="Espace réservé du contenu 3" descr="alessandro mendini, philips alessi,bouilloire électrique,199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902166" cy="4321408"/>
          </a:xfrm>
        </p:spPr>
      </p:pic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Swatch</a:t>
            </a:r>
            <a:endParaRPr lang="fr-FR" dirty="0"/>
          </a:p>
        </p:txBody>
      </p:sp>
      <p:pic>
        <p:nvPicPr>
          <p:cNvPr id="11" name="Espace réservé du contenu 10" descr="alessandro mendini, swatch lots of dots,199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92080" y="2132856"/>
            <a:ext cx="2782320" cy="431259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Alessandro </a:t>
            </a:r>
            <a:r>
              <a:rPr lang="fr-FR" dirty="0" err="1" smtClean="0">
                <a:latin typeface="Louisianne" pitchFamily="2" charset="0"/>
              </a:rPr>
              <a:t>Mendini</a:t>
            </a:r>
            <a:r>
              <a:rPr lang="fr-FR" dirty="0" smtClean="0">
                <a:latin typeface="Louisianne" pitchFamily="2" charset="0"/>
              </a:rPr>
              <a:t> : architecture</a:t>
            </a:r>
            <a:endParaRPr lang="fr-FR" dirty="0"/>
          </a:p>
        </p:txBody>
      </p:sp>
      <p:pic>
        <p:nvPicPr>
          <p:cNvPr id="6" name="Espace réservé du contenu 5" descr="Mendini, Groninger Museum,pays bas,19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1735" y="1600200"/>
            <a:ext cx="7980530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Petite biographie de l’artiste</a:t>
            </a:r>
            <a:endParaRPr lang="fr-FR" dirty="0">
              <a:latin typeface="Louisianne" pitchFamily="2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619672" y="1600200"/>
            <a:ext cx="2876128" cy="4525963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re</a:t>
            </a:r>
            <a:r>
              <a:rPr lang="fr-FR" dirty="0" smtClean="0"/>
              <a:t>-design </a:t>
            </a:r>
          </a:p>
          <a:p>
            <a:r>
              <a:rPr lang="fr-FR" dirty="0" smtClean="0"/>
              <a:t>Industriel</a:t>
            </a:r>
          </a:p>
          <a:p>
            <a:r>
              <a:rPr lang="fr-FR" dirty="0" smtClean="0"/>
              <a:t>matériaux </a:t>
            </a:r>
          </a:p>
          <a:p>
            <a:r>
              <a:rPr lang="fr-FR" dirty="0" smtClean="0"/>
              <a:t>Italien</a:t>
            </a:r>
          </a:p>
          <a:p>
            <a:r>
              <a:rPr lang="fr-FR" dirty="0" smtClean="0"/>
              <a:t>Swatch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colorées</a:t>
            </a:r>
          </a:p>
          <a:p>
            <a:r>
              <a:rPr lang="fr-FR" dirty="0" smtClean="0"/>
              <a:t>Designer</a:t>
            </a:r>
          </a:p>
          <a:p>
            <a:r>
              <a:rPr lang="fr-FR" dirty="0" smtClean="0"/>
              <a:t>Impersonnel</a:t>
            </a:r>
          </a:p>
          <a:p>
            <a:r>
              <a:rPr lang="fr-FR" dirty="0" smtClean="0"/>
              <a:t>autres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Petite biographie de l’artiste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fr-FR" dirty="0" smtClean="0"/>
          </a:p>
          <a:p>
            <a:r>
              <a:rPr lang="fr-FR" dirty="0" smtClean="0"/>
              <a:t>  Alessandro </a:t>
            </a:r>
            <a:r>
              <a:rPr lang="fr-FR" dirty="0" err="1" smtClean="0"/>
              <a:t>Mendini</a:t>
            </a:r>
            <a:r>
              <a:rPr lang="fr-FR" dirty="0" smtClean="0"/>
              <a:t> est un designer et architecte italien, appartenant au groupe d’artistes </a:t>
            </a:r>
            <a:r>
              <a:rPr lang="fr-FR" dirty="0" err="1" smtClean="0"/>
              <a:t>Alchymia</a:t>
            </a:r>
            <a:r>
              <a:rPr lang="fr-FR" dirty="0" smtClean="0"/>
              <a:t>. </a:t>
            </a:r>
          </a:p>
          <a:p>
            <a:r>
              <a:rPr lang="fr-FR" dirty="0" smtClean="0"/>
              <a:t>  Sa démarche vise à rompre avec le design industriel qui, selon lui, devient trop impersonnel à force d’être fonctionnel. Ses créations sont des critiques, joyeuses et colorées, au travers du «</a:t>
            </a:r>
            <a:r>
              <a:rPr lang="fr-FR" dirty="0" err="1" smtClean="0"/>
              <a:t>re</a:t>
            </a:r>
            <a:r>
              <a:rPr lang="fr-FR" dirty="0" smtClean="0"/>
              <a:t>-design» (=</a:t>
            </a:r>
            <a:r>
              <a:rPr lang="fr-FR" dirty="0" err="1" smtClean="0"/>
              <a:t>re-création</a:t>
            </a:r>
            <a:r>
              <a:rPr lang="fr-FR" dirty="0" smtClean="0"/>
              <a:t>) d'objets créés par d'autres qu'il transforme en utilisant de nouveaux coloris et matériaux. Il fut aussi directeur artistique des montres Swatch et conseiller pour Alessi, Philips et </a:t>
            </a:r>
            <a:r>
              <a:rPr lang="fr-FR" dirty="0" err="1" smtClean="0"/>
              <a:t>Swarovski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3. Interprétation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>
              <a:latin typeface="Louisianne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Qu’a voulu exprimer (montrer) l’artiste ?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  </a:t>
            </a:r>
            <a:r>
              <a:rPr lang="fr-FR" dirty="0" err="1" smtClean="0"/>
              <a:t>Mendini</a:t>
            </a:r>
            <a:r>
              <a:rPr lang="fr-FR" dirty="0" smtClean="0"/>
              <a:t> imagine un fauteuil que l’écrivain du début du XXe siècle, Marcel Proust, aurait pu utiliser. Pour la référence au temps artistique, il puise dans la peinture contemporaine de Proust : la peinture pointilliste de Paul Signac qui procède par touches, points juxtaposés de couleurs pures. </a:t>
            </a:r>
          </a:p>
          <a:p>
            <a:r>
              <a:rPr lang="fr-FR" dirty="0" smtClean="0"/>
              <a:t>  C’est donc l’œil de l’observateur qui fait le mélange des couleurs et non le peintre avec sa palette. </a:t>
            </a:r>
            <a:r>
              <a:rPr lang="fr-FR" dirty="0" err="1" smtClean="0"/>
              <a:t>Mendini</a:t>
            </a:r>
            <a:r>
              <a:rPr lang="fr-FR" dirty="0" smtClean="0"/>
              <a:t> choisit un détail de peinture de prairie pour couvrir la totalité du fauteuil, qui prend alors une forme nébuleuse (floue).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1. Présentation</a:t>
            </a:r>
            <a:endParaRPr lang="fr-FR" dirty="0">
              <a:latin typeface="Louisianne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Auteur : Alessandro </a:t>
            </a:r>
            <a:r>
              <a:rPr lang="fr-FR" dirty="0" err="1" smtClean="0"/>
              <a:t>Mendini</a:t>
            </a:r>
            <a:endParaRPr lang="fr-FR" dirty="0" smtClean="0"/>
          </a:p>
          <a:p>
            <a:pPr algn="ctr"/>
            <a:r>
              <a:rPr lang="fr-FR" dirty="0" smtClean="0"/>
              <a:t>Titre : </a:t>
            </a:r>
            <a:r>
              <a:rPr lang="fr-FR" dirty="0" err="1" smtClean="0"/>
              <a:t>Poltrona</a:t>
            </a:r>
            <a:r>
              <a:rPr lang="fr-FR" dirty="0" smtClean="0"/>
              <a:t> di Proust</a:t>
            </a:r>
          </a:p>
          <a:p>
            <a:pPr algn="ctr"/>
            <a:r>
              <a:rPr lang="fr-FR" dirty="0" smtClean="0"/>
              <a:t>Date de création : 1978</a:t>
            </a:r>
          </a:p>
          <a:p>
            <a:pPr algn="ctr"/>
            <a:r>
              <a:rPr lang="fr-FR" dirty="0" smtClean="0"/>
              <a:t>Technique : bois et tissu peints à </a:t>
            </a:r>
          </a:p>
          <a:p>
            <a:pPr algn="ctr">
              <a:buNone/>
            </a:pPr>
            <a:r>
              <a:rPr lang="fr-FR" dirty="0" smtClean="0"/>
              <a:t>     l’acrylique, mousse polyuréthane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3. Interprétation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619672" y="1600200"/>
            <a:ext cx="2876128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totalité </a:t>
            </a:r>
          </a:p>
          <a:p>
            <a:r>
              <a:rPr lang="fr-FR" dirty="0" smtClean="0"/>
              <a:t>pures </a:t>
            </a:r>
          </a:p>
          <a:p>
            <a:r>
              <a:rPr lang="fr-FR" dirty="0"/>
              <a:t>c</a:t>
            </a:r>
            <a:r>
              <a:rPr lang="fr-FR" dirty="0" smtClean="0"/>
              <a:t>ontemporaine</a:t>
            </a:r>
          </a:p>
          <a:p>
            <a:r>
              <a:rPr lang="fr-FR" dirty="0" smtClean="0"/>
              <a:t>palette</a:t>
            </a:r>
          </a:p>
          <a:p>
            <a:r>
              <a:rPr lang="fr-FR" dirty="0" smtClean="0"/>
              <a:t>Peinture</a:t>
            </a:r>
          </a:p>
          <a:p>
            <a:r>
              <a:rPr lang="fr-FR" dirty="0" smtClean="0"/>
              <a:t>œil 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fauteuil</a:t>
            </a:r>
          </a:p>
          <a:p>
            <a:r>
              <a:rPr lang="fr-FR" dirty="0" smtClean="0"/>
              <a:t>juxtaposés</a:t>
            </a:r>
          </a:p>
          <a:p>
            <a:r>
              <a:rPr lang="fr-FR" dirty="0" smtClean="0"/>
              <a:t>floue</a:t>
            </a:r>
          </a:p>
          <a:p>
            <a:r>
              <a:rPr lang="fr-FR" dirty="0" smtClean="0"/>
              <a:t>écrivain </a:t>
            </a:r>
          </a:p>
          <a:p>
            <a:r>
              <a:rPr lang="fr-FR" dirty="0" smtClean="0"/>
              <a:t>détail</a:t>
            </a:r>
          </a:p>
          <a:p>
            <a:r>
              <a:rPr lang="fr-FR" dirty="0" smtClean="0"/>
              <a:t>touches</a:t>
            </a: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100" dirty="0" smtClean="0">
                <a:latin typeface="Louisianne" pitchFamily="2" charset="0"/>
              </a:rPr>
              <a:t> </a:t>
            </a:r>
            <a:r>
              <a:rPr lang="fr-FR" sz="3100" dirty="0" smtClean="0">
                <a:latin typeface="+mn-lt"/>
              </a:rPr>
              <a:t>Quelles sont ses influences ? mobilier style Régence</a:t>
            </a:r>
            <a:endParaRPr lang="fr-FR" sz="3100" dirty="0">
              <a:latin typeface="+mn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Bergère, XVIIIe</a:t>
            </a:r>
            <a:endParaRPr lang="fr-FR" dirty="0"/>
          </a:p>
        </p:txBody>
      </p:sp>
      <p:pic>
        <p:nvPicPr>
          <p:cNvPr id="8" name="Espace réservé du contenu 7" descr="bergere-regenc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84784"/>
            <a:ext cx="4712748" cy="512255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100" dirty="0"/>
              <a:t> Quelles sont ses influences ? </a:t>
            </a:r>
            <a:r>
              <a:rPr lang="fr-FR" sz="3100" dirty="0" smtClean="0"/>
              <a:t>peinture pointilliste</a:t>
            </a:r>
            <a:endParaRPr lang="fr-FR" sz="31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Paul Signac, 1909</a:t>
            </a:r>
            <a:endParaRPr lang="fr-FR" dirty="0"/>
          </a:p>
        </p:txBody>
      </p:sp>
      <p:pic>
        <p:nvPicPr>
          <p:cNvPr id="8" name="Espace réservé du contenu 7" descr="paul signac, le nuage rose antib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4595564" cy="3586576"/>
          </a:xfrm>
        </p:spPr>
      </p:pic>
      <p:pic>
        <p:nvPicPr>
          <p:cNvPr id="9" name="Espace réservé du contenu 8" descr="paul signac, au temps d'harmoni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3102" y="2420888"/>
            <a:ext cx="4430898" cy="336360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 descr="paul signac, au temps d'harmo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784706" cy="579404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100" dirty="0" smtClean="0">
                <a:latin typeface="+mn-lt"/>
              </a:rPr>
              <a:t> Quelles sont ses influences ? littérature début XXe</a:t>
            </a:r>
            <a:endParaRPr lang="fr-FR" sz="3100" dirty="0">
              <a:latin typeface="+mn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 smtClean="0"/>
          </a:p>
          <a:p>
            <a:r>
              <a:rPr lang="fr-FR" dirty="0" smtClean="0"/>
              <a:t>Marcel Proust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R</a:t>
            </a:r>
            <a:r>
              <a:rPr lang="fr-FR" b="0" dirty="0" smtClean="0"/>
              <a:t>éflexion sur :</a:t>
            </a:r>
          </a:p>
          <a:p>
            <a:r>
              <a:rPr lang="fr-FR" b="0" dirty="0" smtClean="0"/>
              <a:t>le </a:t>
            </a:r>
            <a:r>
              <a:rPr lang="fr-FR" b="0" dirty="0" smtClean="0">
                <a:hlinkClick r:id="rId2" tooltip="Temps"/>
              </a:rPr>
              <a:t>temps</a:t>
            </a:r>
            <a:r>
              <a:rPr lang="fr-FR" b="0" dirty="0" smtClean="0"/>
              <a:t> </a:t>
            </a:r>
          </a:p>
          <a:p>
            <a:r>
              <a:rPr lang="fr-FR" b="0" dirty="0" smtClean="0"/>
              <a:t>la </a:t>
            </a:r>
            <a:r>
              <a:rPr lang="fr-FR" b="0" dirty="0" smtClean="0">
                <a:hlinkClick r:id="rId3" tooltip="Mémoire (psychologie)"/>
              </a:rPr>
              <a:t>mémoire</a:t>
            </a:r>
            <a:r>
              <a:rPr lang="fr-FR" b="0" dirty="0" smtClean="0"/>
              <a:t> affective </a:t>
            </a:r>
          </a:p>
          <a:p>
            <a:r>
              <a:rPr lang="fr-FR" b="0" dirty="0" smtClean="0"/>
              <a:t>les fonctions de l'</a:t>
            </a:r>
            <a:r>
              <a:rPr lang="fr-FR" b="0" dirty="0" smtClean="0">
                <a:hlinkClick r:id="rId4" tooltip="Art"/>
              </a:rPr>
              <a:t>art</a:t>
            </a:r>
            <a:endParaRPr lang="fr-FR" b="0" dirty="0" smtClean="0"/>
          </a:p>
          <a:p>
            <a:endParaRPr lang="fr-FR" dirty="0"/>
          </a:p>
          <a:p>
            <a:pPr>
              <a:buNone/>
            </a:pPr>
            <a:r>
              <a:rPr lang="fr-FR" b="0" dirty="0" smtClean="0"/>
              <a:t>Roman : </a:t>
            </a:r>
          </a:p>
          <a:p>
            <a:pPr>
              <a:buNone/>
            </a:pPr>
            <a:r>
              <a:rPr lang="fr-FR" i="1" dirty="0" smtClean="0">
                <a:hlinkClick r:id="rId5" tooltip="À la recherche du temps perdu"/>
              </a:rPr>
              <a:t>À la recherche du temps perdu</a:t>
            </a:r>
            <a:endParaRPr lang="fr-FR" b="0" dirty="0" smtClean="0"/>
          </a:p>
          <a:p>
            <a:endParaRPr lang="fr-FR" dirty="0"/>
          </a:p>
        </p:txBody>
      </p:sp>
      <p:pic>
        <p:nvPicPr>
          <p:cNvPr id="8" name="Espace réservé du contenu 7" descr="marcel-proust.jpg"/>
          <p:cNvPicPr>
            <a:picLocks noGrp="1" noChangeAspect="1"/>
          </p:cNvPicPr>
          <p:nvPr>
            <p:ph sz="quarter" idx="4"/>
          </p:nvPr>
        </p:nvPicPr>
        <p:blipFill>
          <a:blip r:embed="rId6" cstate="print"/>
          <a:stretch>
            <a:fillRect/>
          </a:stretch>
        </p:blipFill>
        <p:spPr>
          <a:xfrm>
            <a:off x="4690369" y="2234243"/>
            <a:ext cx="3951086" cy="383255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3. Interprétation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3000" dirty="0" smtClean="0"/>
              <a:t>Mouvement artistique de l’</a:t>
            </a:r>
            <a:r>
              <a:rPr lang="fr-FR" sz="3000" dirty="0" err="1" smtClean="0"/>
              <a:t>oeuvre</a:t>
            </a:r>
            <a:r>
              <a:rPr lang="fr-FR" sz="3000" dirty="0" smtClean="0"/>
              <a:t> : </a:t>
            </a:r>
            <a:r>
              <a:rPr lang="fr-FR" sz="3000" b="1" dirty="0" err="1" smtClean="0"/>
              <a:t>Post-Modernisme</a:t>
            </a:r>
            <a:endParaRPr lang="fr-FR" sz="3000" b="1" dirty="0" smtClean="0"/>
          </a:p>
          <a:p>
            <a:pPr>
              <a:buNone/>
            </a:pPr>
            <a:endParaRPr lang="fr-FR" sz="3000" dirty="0" smtClean="0"/>
          </a:p>
          <a:p>
            <a:r>
              <a:rPr lang="fr-FR" dirty="0" smtClean="0"/>
              <a:t> Courant du design et de l’architecture des années 1970-80, ses productions font appel à des références historiques et à des motifs décoratifs empruntés au passé.  </a:t>
            </a:r>
          </a:p>
          <a:p>
            <a:r>
              <a:rPr lang="fr-FR" dirty="0" smtClean="0"/>
              <a:t>Contrairement au Modernisme qui recherche l'originalité et l’inédit, le Post-modernisme réutilise des formes préexistantes, pour en faire un hommage ironique.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600" dirty="0" smtClean="0">
                <a:latin typeface="+mn-lt"/>
              </a:rPr>
              <a:t>2 autres artistes appartenant à ce mouvement</a:t>
            </a:r>
            <a:endParaRPr lang="fr-FR" sz="3600" dirty="0">
              <a:latin typeface="+mn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De Pas, d’Urbino et </a:t>
            </a:r>
            <a:r>
              <a:rPr lang="fr-FR" dirty="0" err="1" smtClean="0"/>
              <a:t>Lomazzi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8" name="Espace réservé du contenu 7" descr="de pas d'urbino et lomazzi,fauteuil joe,19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204864"/>
            <a:ext cx="6026910" cy="4336434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600" dirty="0"/>
              <a:t>2 autres artistes appartenant à ce mouvement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251520" y="1535113"/>
            <a:ext cx="4040188" cy="639762"/>
          </a:xfrm>
        </p:spPr>
        <p:txBody>
          <a:bodyPr/>
          <a:lstStyle/>
          <a:p>
            <a:r>
              <a:rPr lang="fr-FR" dirty="0" smtClean="0"/>
              <a:t>Charles Moore</a:t>
            </a:r>
            <a:endParaRPr lang="fr-FR" dirty="0"/>
          </a:p>
        </p:txBody>
      </p:sp>
      <p:pic>
        <p:nvPicPr>
          <p:cNvPr id="4" name="Espace réservé du contenu 3" descr="charles moore,piazza di italia,19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586488"/>
            <a:ext cx="6681150" cy="5010864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>3. Interprétation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600" dirty="0" smtClean="0"/>
              <a:t>autres artistes appartenant à ce mouvement</a:t>
            </a:r>
            <a:endParaRPr lang="fr-FR" sz="36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Gufram</a:t>
            </a:r>
            <a:endParaRPr lang="fr-FR" dirty="0"/>
          </a:p>
        </p:txBody>
      </p:sp>
      <p:pic>
        <p:nvPicPr>
          <p:cNvPr id="7" name="Espace réservé du contenu 6" descr="gufram,capitello,19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348880"/>
            <a:ext cx="4595996" cy="3931218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Michael Graves</a:t>
            </a:r>
          </a:p>
        </p:txBody>
      </p:sp>
      <p:pic>
        <p:nvPicPr>
          <p:cNvPr id="8" name="Espace réservé du contenu 7" descr="michael graves,piazza,198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t="6342" b="6398"/>
          <a:stretch>
            <a:fillRect/>
          </a:stretch>
        </p:blipFill>
        <p:spPr>
          <a:xfrm>
            <a:off x="5148064" y="2132856"/>
            <a:ext cx="3489686" cy="44644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alessandro mendini, fauteuil proust 3 4, 19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24497"/>
          <a:stretch>
            <a:fillRect/>
          </a:stretch>
        </p:blipFill>
        <p:spPr>
          <a:xfrm>
            <a:off x="179512" y="908720"/>
            <a:ext cx="4398036" cy="5009882"/>
          </a:xfrm>
        </p:spPr>
      </p:pic>
      <p:pic>
        <p:nvPicPr>
          <p:cNvPr id="7" name="Espace réservé du contenu 6" descr="alessandro mendini, fauteuil proust dos, 19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19724"/>
          <a:stretch>
            <a:fillRect/>
          </a:stretch>
        </p:blipFill>
        <p:spPr>
          <a:xfrm>
            <a:off x="4716016" y="908720"/>
            <a:ext cx="4125504" cy="499651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2. Description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>
              <a:latin typeface="Louisianne" pitchFamily="2" charset="0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E</a:t>
            </a:r>
            <a:r>
              <a:rPr lang="fr-FR" dirty="0" smtClean="0"/>
              <a:t>léments, formes générales : 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siège inspiré d’une «bergère» (=large fauteuil à dossier rembourré) de style Régence du XVIIIe siècle (période de transition entre Louis XIV et Louis XV). </a:t>
            </a:r>
          </a:p>
          <a:p>
            <a:r>
              <a:rPr lang="fr-FR" dirty="0" smtClean="0"/>
              <a:t>Il accentue la générosité des formes du dossier et des accoudoirs.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>
                <a:latin typeface="Louisianne" pitchFamily="2" charset="0"/>
              </a:rPr>
              <a:t>        Les Motifs</a:t>
            </a:r>
            <a:endParaRPr lang="fr-FR" dirty="0">
              <a:latin typeface="Louisianne" pitchFamily="2" charset="0"/>
            </a:endParaRPr>
          </a:p>
        </p:txBody>
      </p:sp>
      <p:pic>
        <p:nvPicPr>
          <p:cNvPr id="5" name="Espace réservé du contenu 4" descr="alessandro mendini, fauteuil proust detail, 19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4938576" cy="3292384"/>
          </a:xfrm>
        </p:spPr>
      </p:pic>
      <p:pic>
        <p:nvPicPr>
          <p:cNvPr id="6" name="Espace réservé du contenu 5" descr="alessandro mendini, fauteuil proust detail2, 19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r="5879"/>
          <a:stretch>
            <a:fillRect/>
          </a:stretch>
        </p:blipFill>
        <p:spPr>
          <a:xfrm>
            <a:off x="5220072" y="476672"/>
            <a:ext cx="3816424" cy="60822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2. Description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Motifs :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    entièrement recouvert de petites touches colorées peintes à la main (tissu et bois du </a:t>
            </a:r>
            <a:r>
              <a:rPr lang="fr-FR" dirty="0" err="1" smtClean="0"/>
              <a:t>chassis</a:t>
            </a:r>
            <a:r>
              <a:rPr lang="fr-FR" dirty="0" smtClean="0"/>
              <a:t>).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Louisianne" pitchFamily="2" charset="0"/>
              </a:rPr>
              <a:t>2. Description de l’</a:t>
            </a:r>
            <a:r>
              <a:rPr lang="fr-FR" dirty="0" err="1" smtClean="0">
                <a:latin typeface="Louisianne" pitchFamily="2" charset="0"/>
              </a:rPr>
              <a:t>oeuvre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Couleurs utilisées : </a:t>
            </a:r>
          </a:p>
          <a:p>
            <a:endParaRPr lang="fr-FR" dirty="0"/>
          </a:p>
          <a:p>
            <a:r>
              <a:rPr lang="fr-FR" dirty="0" smtClean="0"/>
              <a:t>touches de couleurs vives, multicolore avec une </a:t>
            </a:r>
            <a:r>
              <a:rPr lang="fr-FR" dirty="0" err="1" smtClean="0"/>
              <a:t>domimante</a:t>
            </a:r>
            <a:r>
              <a:rPr lang="fr-FR" dirty="0" smtClean="0"/>
              <a:t> bleu/vert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r>
              <a:rPr lang="fr-FR" dirty="0">
                <a:latin typeface="Louisianne" pitchFamily="2" charset="0"/>
              </a:rPr>
              <a:t/>
            </a:r>
            <a:br>
              <a:rPr lang="fr-FR" dirty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>2. Description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600" dirty="0" smtClean="0"/>
              <a:t>Composition (à tracer par dessus la miniature) :</a:t>
            </a:r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endParaRPr lang="fr-FR" dirty="0"/>
          </a:p>
        </p:txBody>
      </p:sp>
      <p:pic>
        <p:nvPicPr>
          <p:cNvPr id="4" name="Espace réservé du contenu 5" descr="alessandro mendini, fauteuil proust, 19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6088" b="2317"/>
          <a:stretch>
            <a:fillRect/>
          </a:stretch>
        </p:blipFill>
        <p:spPr>
          <a:xfrm>
            <a:off x="2267744" y="1556792"/>
            <a:ext cx="4570832" cy="4937216"/>
          </a:xfrm>
        </p:spPr>
      </p:pic>
      <p:sp>
        <p:nvSpPr>
          <p:cNvPr id="5" name="Rectangle 4"/>
          <p:cNvSpPr/>
          <p:nvPr/>
        </p:nvSpPr>
        <p:spPr>
          <a:xfrm>
            <a:off x="2843808" y="2420888"/>
            <a:ext cx="3312368" cy="33123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r>
              <a:rPr lang="fr-FR" dirty="0">
                <a:latin typeface="Louisianne" pitchFamily="2" charset="0"/>
              </a:rPr>
              <a:t/>
            </a:r>
            <a:br>
              <a:rPr lang="fr-FR" dirty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>2. Description de l’œuvre</a:t>
            </a:r>
            <a:br>
              <a:rPr lang="fr-FR" dirty="0" smtClean="0">
                <a:latin typeface="Louisianne" pitchFamily="2" charset="0"/>
              </a:rPr>
            </a:br>
            <a:r>
              <a:rPr lang="fr-FR" sz="3600" dirty="0" smtClean="0"/>
              <a:t>Composition (à tracer par dessus la miniature) :</a:t>
            </a:r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r>
              <a:rPr lang="fr-FR" dirty="0" smtClean="0">
                <a:latin typeface="Louisianne" pitchFamily="2" charset="0"/>
              </a:rPr>
              <a:t/>
            </a:r>
            <a:br>
              <a:rPr lang="fr-FR" dirty="0" smtClean="0">
                <a:latin typeface="Louisianne" pitchFamily="2" charset="0"/>
              </a:rPr>
            </a:br>
            <a:endParaRPr lang="fr-FR" dirty="0"/>
          </a:p>
        </p:txBody>
      </p:sp>
      <p:pic>
        <p:nvPicPr>
          <p:cNvPr id="4" name="Espace réservé du contenu 5" descr="alessandro mendini, fauteuil proust, 19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6088" b="2317"/>
          <a:stretch>
            <a:fillRect/>
          </a:stretch>
        </p:blipFill>
        <p:spPr>
          <a:xfrm>
            <a:off x="2267744" y="1556792"/>
            <a:ext cx="4570832" cy="4937216"/>
          </a:xfrm>
        </p:spPr>
      </p:pic>
      <p:sp>
        <p:nvSpPr>
          <p:cNvPr id="5" name="Rectangle 4"/>
          <p:cNvSpPr/>
          <p:nvPr/>
        </p:nvSpPr>
        <p:spPr>
          <a:xfrm>
            <a:off x="2843808" y="2420888"/>
            <a:ext cx="3312368" cy="33123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rot="20304551">
            <a:off x="2529258" y="3595158"/>
            <a:ext cx="953114" cy="2232248"/>
          </a:xfrm>
          <a:prstGeom prst="arc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orme libre 11"/>
          <p:cNvSpPr/>
          <p:nvPr/>
        </p:nvSpPr>
        <p:spPr>
          <a:xfrm>
            <a:off x="3036498" y="2132857"/>
            <a:ext cx="3263693" cy="1296144"/>
          </a:xfrm>
          <a:custGeom>
            <a:avLst/>
            <a:gdLst>
              <a:gd name="connsiteX0" fmla="*/ 0 w 3326921"/>
              <a:gd name="connsiteY0" fmla="*/ 1196197 h 1549879"/>
              <a:gd name="connsiteX1" fmla="*/ 1492370 w 3326921"/>
              <a:gd name="connsiteY1" fmla="*/ 23004 h 1549879"/>
              <a:gd name="connsiteX2" fmla="*/ 3071004 w 3326921"/>
              <a:gd name="connsiteY2" fmla="*/ 1334219 h 1549879"/>
              <a:gd name="connsiteX3" fmla="*/ 3027872 w 3326921"/>
              <a:gd name="connsiteY3" fmla="*/ 1316967 h 154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6921" h="1549879">
                <a:moveTo>
                  <a:pt x="0" y="1196197"/>
                </a:moveTo>
                <a:cubicBezTo>
                  <a:pt x="490268" y="598098"/>
                  <a:pt x="980536" y="0"/>
                  <a:pt x="1492370" y="23004"/>
                </a:cubicBezTo>
                <a:cubicBezTo>
                  <a:pt x="2004204" y="46008"/>
                  <a:pt x="2815087" y="1118559"/>
                  <a:pt x="3071004" y="1334219"/>
                </a:cubicBezTo>
                <a:cubicBezTo>
                  <a:pt x="3326921" y="1549879"/>
                  <a:pt x="3177396" y="1433423"/>
                  <a:pt x="3027872" y="1316967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rc 13"/>
          <p:cNvSpPr/>
          <p:nvPr/>
        </p:nvSpPr>
        <p:spPr>
          <a:xfrm rot="18035861">
            <a:off x="4986776" y="4085810"/>
            <a:ext cx="2121689" cy="1337428"/>
          </a:xfrm>
          <a:prstGeom prst="arc">
            <a:avLst>
              <a:gd name="adj1" fmla="val 16200000"/>
              <a:gd name="adj2" fmla="val 21378455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526</Words>
  <Application>Microsoft Office PowerPoint</Application>
  <PresentationFormat>Affichage à l'écran (4:3)</PresentationFormat>
  <Paragraphs>98</Paragraphs>
  <Slides>28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Diapositive 1</vt:lpstr>
      <vt:lpstr>1. Présentation</vt:lpstr>
      <vt:lpstr>Diapositive 3</vt:lpstr>
      <vt:lpstr>2. Description de l’oeuvre</vt:lpstr>
      <vt:lpstr>        Les Motifs</vt:lpstr>
      <vt:lpstr>2. Description de l’oeuvre</vt:lpstr>
      <vt:lpstr>2. Description de l’oeuvre</vt:lpstr>
      <vt:lpstr>  2. Description de l’œuvre Composition (à tracer par dessus la miniature) :  </vt:lpstr>
      <vt:lpstr>  2. Description de l’œuvre Composition (à tracer par dessus la miniature) :  </vt:lpstr>
      <vt:lpstr>2. Description de l’oeuvre</vt:lpstr>
      <vt:lpstr>Alessandro Mendini :  fauteuil Proust, déclinaisons</vt:lpstr>
      <vt:lpstr>Alessandro Mendini : re-design</vt:lpstr>
      <vt:lpstr>Alessandro Mendini</vt:lpstr>
      <vt:lpstr>Alessandro Mendini Alessi</vt:lpstr>
      <vt:lpstr>Alessandro Mendini</vt:lpstr>
      <vt:lpstr>Alessandro Mendini : architecture</vt:lpstr>
      <vt:lpstr>Petite biographie de l’artiste</vt:lpstr>
      <vt:lpstr>Petite biographie de l’artiste</vt:lpstr>
      <vt:lpstr>3. Interprétation de l’oeuvre</vt:lpstr>
      <vt:lpstr>3. Interprétation de l’oeuvre</vt:lpstr>
      <vt:lpstr>3. Interprétation de l’œuvre  Quelles sont ses influences ? mobilier style Régence</vt:lpstr>
      <vt:lpstr>3. Interprétation de l’œuvre  Quelles sont ses influences ? peinture pointilliste</vt:lpstr>
      <vt:lpstr>Diapositive 23</vt:lpstr>
      <vt:lpstr>3. Interprétation de l’œuvre  Quelles sont ses influences ? littérature début XXe</vt:lpstr>
      <vt:lpstr>3. Interprétation de l’oeuvre</vt:lpstr>
      <vt:lpstr>3. Interprétation de l’œuvre 2 autres artistes appartenant à ce mouvement</vt:lpstr>
      <vt:lpstr>3. Interprétation de l’œuvre 2 autres artistes appartenant à ce mouvement</vt:lpstr>
      <vt:lpstr>3. Interprétation de l’œuvre autres artistes appartenant à ce mouvement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FRED</dc:creator>
  <cp:lastModifiedBy>FRED</cp:lastModifiedBy>
  <cp:revision>20</cp:revision>
  <dcterms:created xsi:type="dcterms:W3CDTF">2014-03-30T14:50:20Z</dcterms:created>
  <dcterms:modified xsi:type="dcterms:W3CDTF">2014-03-30T16:09:23Z</dcterms:modified>
</cp:coreProperties>
</file>